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8"/>
  </p:notesMasterIdLst>
  <p:sldIdLst>
    <p:sldId id="256" r:id="rId2"/>
    <p:sldId id="275" r:id="rId3"/>
    <p:sldId id="644" r:id="rId4"/>
    <p:sldId id="276" r:id="rId5"/>
    <p:sldId id="714" r:id="rId6"/>
    <p:sldId id="640" r:id="rId7"/>
    <p:sldId id="641" r:id="rId8"/>
    <p:sldId id="642" r:id="rId9"/>
    <p:sldId id="643" r:id="rId10"/>
    <p:sldId id="278" r:id="rId11"/>
    <p:sldId id="280" r:id="rId12"/>
    <p:sldId id="318" r:id="rId13"/>
    <p:sldId id="716" r:id="rId14"/>
    <p:sldId id="645" r:id="rId15"/>
    <p:sldId id="715" r:id="rId16"/>
    <p:sldId id="650" r:id="rId17"/>
    <p:sldId id="651" r:id="rId18"/>
    <p:sldId id="652" r:id="rId19"/>
    <p:sldId id="653" r:id="rId20"/>
    <p:sldId id="654" r:id="rId21"/>
    <p:sldId id="655" r:id="rId22"/>
    <p:sldId id="656" r:id="rId23"/>
    <p:sldId id="657" r:id="rId24"/>
    <p:sldId id="659" r:id="rId25"/>
    <p:sldId id="660" r:id="rId26"/>
    <p:sldId id="666" r:id="rId27"/>
    <p:sldId id="667" r:id="rId28"/>
    <p:sldId id="331" r:id="rId29"/>
    <p:sldId id="332" r:id="rId30"/>
    <p:sldId id="677" r:id="rId31"/>
    <p:sldId id="341" r:id="rId32"/>
    <p:sldId id="678" r:id="rId33"/>
    <p:sldId id="345" r:id="rId34"/>
    <p:sldId id="366" r:id="rId35"/>
    <p:sldId id="680" r:id="rId36"/>
    <p:sldId id="370" r:id="rId37"/>
    <p:sldId id="688" r:id="rId38"/>
    <p:sldId id="689" r:id="rId39"/>
    <p:sldId id="690" r:id="rId40"/>
    <p:sldId id="692" r:id="rId41"/>
    <p:sldId id="717" r:id="rId42"/>
    <p:sldId id="694" r:id="rId43"/>
    <p:sldId id="696" r:id="rId44"/>
    <p:sldId id="695" r:id="rId45"/>
    <p:sldId id="377" r:id="rId46"/>
    <p:sldId id="382" r:id="rId47"/>
    <p:sldId id="731" r:id="rId48"/>
    <p:sldId id="732" r:id="rId49"/>
    <p:sldId id="733" r:id="rId50"/>
    <p:sldId id="735" r:id="rId51"/>
    <p:sldId id="380" r:id="rId52"/>
    <p:sldId id="633" r:id="rId53"/>
    <p:sldId id="289" r:id="rId54"/>
    <p:sldId id="736" r:id="rId55"/>
    <p:sldId id="399" r:id="rId56"/>
    <p:sldId id="737" r:id="rId57"/>
    <p:sldId id="408" r:id="rId58"/>
    <p:sldId id="394" r:id="rId59"/>
    <p:sldId id="409" r:id="rId60"/>
    <p:sldId id="410" r:id="rId61"/>
    <p:sldId id="421" r:id="rId62"/>
    <p:sldId id="423" r:id="rId63"/>
    <p:sldId id="440" r:id="rId64"/>
    <p:sldId id="446" r:id="rId65"/>
    <p:sldId id="447" r:id="rId66"/>
    <p:sldId id="448" r:id="rId67"/>
    <p:sldId id="449" r:id="rId68"/>
    <p:sldId id="450" r:id="rId69"/>
    <p:sldId id="451" r:id="rId70"/>
    <p:sldId id="460" r:id="rId71"/>
    <p:sldId id="465" r:id="rId72"/>
    <p:sldId id="459" r:id="rId73"/>
    <p:sldId id="462" r:id="rId74"/>
    <p:sldId id="474" r:id="rId75"/>
    <p:sldId id="475" r:id="rId76"/>
    <p:sldId id="505" r:id="rId77"/>
    <p:sldId id="476" r:id="rId78"/>
    <p:sldId id="507" r:id="rId79"/>
    <p:sldId id="511" r:id="rId80"/>
    <p:sldId id="512" r:id="rId81"/>
    <p:sldId id="513" r:id="rId82"/>
    <p:sldId id="514" r:id="rId83"/>
    <p:sldId id="515" r:id="rId84"/>
    <p:sldId id="516" r:id="rId85"/>
    <p:sldId id="518" r:id="rId86"/>
    <p:sldId id="520" r:id="rId87"/>
    <p:sldId id="531" r:id="rId88"/>
    <p:sldId id="482" r:id="rId89"/>
    <p:sldId id="743" r:id="rId90"/>
    <p:sldId id="532" r:id="rId91"/>
    <p:sldId id="533" r:id="rId92"/>
    <p:sldId id="495" r:id="rId93"/>
    <p:sldId id="706" r:id="rId94"/>
    <p:sldId id="707" r:id="rId95"/>
    <p:sldId id="496" r:id="rId96"/>
    <p:sldId id="708" r:id="rId97"/>
    <p:sldId id="497" r:id="rId98"/>
    <p:sldId id="637" r:id="rId99"/>
    <p:sldId id="709" r:id="rId100"/>
    <p:sldId id="639" r:id="rId101"/>
    <p:sldId id="499" r:id="rId102"/>
    <p:sldId id="710" r:id="rId103"/>
    <p:sldId id="500" r:id="rId104"/>
    <p:sldId id="635" r:id="rId105"/>
    <p:sldId id="636" r:id="rId106"/>
    <p:sldId id="634" r:id="rId107"/>
    <p:sldId id="545" r:id="rId108"/>
    <p:sldId id="546" r:id="rId109"/>
    <p:sldId id="547" r:id="rId110"/>
    <p:sldId id="711" r:id="rId111"/>
    <p:sldId id="548" r:id="rId112"/>
    <p:sldId id="702" r:id="rId113"/>
    <p:sldId id="549" r:id="rId114"/>
    <p:sldId id="550" r:id="rId115"/>
    <p:sldId id="551" r:id="rId116"/>
    <p:sldId id="552" r:id="rId117"/>
    <p:sldId id="712" r:id="rId118"/>
    <p:sldId id="553" r:id="rId119"/>
    <p:sldId id="554" r:id="rId120"/>
    <p:sldId id="555" r:id="rId121"/>
    <p:sldId id="556" r:id="rId122"/>
    <p:sldId id="557" r:id="rId123"/>
    <p:sldId id="703" r:id="rId124"/>
    <p:sldId id="704" r:id="rId125"/>
    <p:sldId id="558" r:id="rId126"/>
    <p:sldId id="705" r:id="rId127"/>
    <p:sldId id="559" r:id="rId128"/>
    <p:sldId id="560" r:id="rId129"/>
    <p:sldId id="631" r:id="rId130"/>
    <p:sldId id="584" r:id="rId131"/>
    <p:sldId id="585" r:id="rId132"/>
    <p:sldId id="586" r:id="rId133"/>
    <p:sldId id="587" r:id="rId134"/>
    <p:sldId id="588" r:id="rId135"/>
    <p:sldId id="589" r:id="rId136"/>
    <p:sldId id="590" r:id="rId137"/>
    <p:sldId id="591" r:id="rId138"/>
    <p:sldId id="592" r:id="rId139"/>
    <p:sldId id="593" r:id="rId140"/>
    <p:sldId id="598" r:id="rId141"/>
    <p:sldId id="599" r:id="rId142"/>
    <p:sldId id="600" r:id="rId143"/>
    <p:sldId id="608" r:id="rId144"/>
    <p:sldId id="601" r:id="rId145"/>
    <p:sldId id="602" r:id="rId146"/>
    <p:sldId id="603" r:id="rId147"/>
    <p:sldId id="604" r:id="rId148"/>
    <p:sldId id="605" r:id="rId149"/>
    <p:sldId id="606" r:id="rId150"/>
    <p:sldId id="607" r:id="rId151"/>
    <p:sldId id="594" r:id="rId152"/>
    <p:sldId id="595" r:id="rId153"/>
    <p:sldId id="596" r:id="rId154"/>
    <p:sldId id="597" r:id="rId155"/>
    <p:sldId id="610" r:id="rId156"/>
    <p:sldId id="611" r:id="rId157"/>
    <p:sldId id="612" r:id="rId158"/>
    <p:sldId id="613" r:id="rId159"/>
    <p:sldId id="713" r:id="rId160"/>
    <p:sldId id="614" r:id="rId161"/>
    <p:sldId id="615" r:id="rId162"/>
    <p:sldId id="616" r:id="rId163"/>
    <p:sldId id="617" r:id="rId164"/>
    <p:sldId id="618" r:id="rId165"/>
    <p:sldId id="619" r:id="rId166"/>
    <p:sldId id="620" r:id="rId167"/>
    <p:sldId id="621" r:id="rId168"/>
    <p:sldId id="622" r:id="rId169"/>
    <p:sldId id="623" r:id="rId170"/>
    <p:sldId id="624" r:id="rId171"/>
    <p:sldId id="625" r:id="rId172"/>
    <p:sldId id="626" r:id="rId173"/>
    <p:sldId id="627" r:id="rId174"/>
    <p:sldId id="628" r:id="rId175"/>
    <p:sldId id="629" r:id="rId176"/>
    <p:sldId id="630" r:id="rId1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815" autoAdjust="0"/>
  </p:normalViewPr>
  <p:slideViewPr>
    <p:cSldViewPr>
      <p:cViewPr varScale="1">
        <p:scale>
          <a:sx n="82" d="100"/>
          <a:sy n="82" d="100"/>
        </p:scale>
        <p:origin x="1502" y="77"/>
      </p:cViewPr>
      <p:guideLst>
        <p:guide orient="horz" pos="2160"/>
        <p:guide pos="2880"/>
      </p:guideLst>
    </p:cSldViewPr>
  </p:slideViewPr>
  <p:outlineViewPr>
    <p:cViewPr>
      <p:scale>
        <a:sx n="33" d="100"/>
        <a:sy n="33" d="100"/>
      </p:scale>
      <p:origin x="48" y="1405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55E463-0126-4DEC-91EE-5D256C351F84}" type="datetimeFigureOut">
              <a:rPr lang="en-IN" smtClean="0"/>
              <a:t>16-02-2024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9CBA07-F31F-483F-9CA4-87155B01229B}" type="slidenum">
              <a:rPr lang="en-IN" smtClean="0"/>
              <a:t>‹#›</a:t>
            </a:fld>
            <a:endParaRPr lang="en-IN"/>
          </a:p>
        </p:txBody>
      </p:sp>
    </p:spTree>
    <p:extLst>
      <p:ext uri="{BB962C8B-B14F-4D97-AF65-F5344CB8AC3E}">
        <p14:creationId xmlns:p14="http://schemas.microsoft.com/office/powerpoint/2010/main" val="2913245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F60D3E-E9F2-485E-AFD3-F0709B17D062}" type="slidenum">
              <a:rPr lang="en-US"/>
              <a:pPr/>
              <a:t>10</a:t>
            </a:fld>
            <a:endParaRPr lang="en-US"/>
          </a:p>
        </p:txBody>
      </p:sp>
      <p:sp>
        <p:nvSpPr>
          <p:cNvPr id="90114" name="Rectangle 2"/>
          <p:cNvSpPr>
            <a:spLocks noGrp="1" noChangeArrowheads="1"/>
          </p:cNvSpPr>
          <p:nvPr>
            <p:ph type="body" idx="1"/>
          </p:nvPr>
        </p:nvSpPr>
        <p:spPr>
          <a:xfrm>
            <a:off x="914183" y="4344607"/>
            <a:ext cx="5028002" cy="3851798"/>
          </a:xfrm>
          <a:noFill/>
          <a:ln/>
        </p:spPr>
        <p:txBody>
          <a:bodyPr lIns="88807" tIns="44403" rIns="88807" bIns="44403"/>
          <a:lstStyle/>
          <a:p>
            <a:pPr algn="just"/>
            <a:r>
              <a:rPr lang="en-GB"/>
              <a:t>The data acquisition module contains the input device or sensor that reads the biometric information from the user. It is the link between the physical domain </a:t>
            </a:r>
            <a:r>
              <a:rPr lang="en-US"/>
              <a:t>and</a:t>
            </a:r>
            <a:r>
              <a:rPr lang="en-GB"/>
              <a:t> the logical domain.</a:t>
            </a:r>
          </a:p>
          <a:p>
            <a:pPr algn="just"/>
            <a:endParaRPr lang="en-GB"/>
          </a:p>
          <a:p>
            <a:pPr algn="just"/>
            <a:r>
              <a:rPr lang="en-GB" u="sng"/>
              <a:t>Interface between man and machine</a:t>
            </a:r>
            <a:r>
              <a:rPr lang="en-GB"/>
              <a:t>.</a:t>
            </a:r>
          </a:p>
          <a:p>
            <a:pPr algn="just"/>
            <a:endParaRPr lang="en-GB"/>
          </a:p>
          <a:p>
            <a:pPr algn="just"/>
            <a:r>
              <a:rPr lang="en-GB"/>
              <a:t>In order to recognise a user successfully, the sampled biometric characteristic must be similar to the user’s reference template to which it is compared. This imposes requirements on the data collection sensor, and may impose training requirements for the users. All sensors in a given system must be similar enough that a feature collected by one sensor will closely match the same feature collected at other sensors – and also that collected during enrolment – so that the user can be recognized at any location.</a:t>
            </a:r>
          </a:p>
          <a:p>
            <a:pPr algn="just"/>
            <a:endParaRPr lang="en-GB"/>
          </a:p>
          <a:p>
            <a:pPr algn="just"/>
            <a:r>
              <a:rPr lang="en-GB"/>
              <a:t>Depending on the biometric technology being used, environmental conditions such as lighting, background noise, weather, can impact on the performance of </a:t>
            </a:r>
            <a:r>
              <a:rPr lang="en-US"/>
              <a:t>t</a:t>
            </a:r>
            <a:r>
              <a:rPr lang="en-GB"/>
              <a:t>he data acquisition module.</a:t>
            </a:r>
          </a:p>
        </p:txBody>
      </p:sp>
      <p:sp>
        <p:nvSpPr>
          <p:cNvPr id="90115" name="Rectangle 3"/>
          <p:cNvSpPr>
            <a:spLocks noGrp="1" noRot="1" noChangeAspect="1" noChangeArrowheads="1" noTextEdit="1"/>
          </p:cNvSpPr>
          <p:nvPr>
            <p:ph type="sldImg"/>
          </p:nvPr>
        </p:nvSpPr>
        <p:spPr>
          <a:xfrm>
            <a:off x="1292225" y="798513"/>
            <a:ext cx="4270375" cy="3203575"/>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715522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9CBA07-F31F-483F-9CA4-87155B01229B}" type="slidenum">
              <a:rPr lang="en-IN" smtClean="0"/>
              <a:t>25</a:t>
            </a:fld>
            <a:endParaRPr lang="en-IN"/>
          </a:p>
        </p:txBody>
      </p:sp>
    </p:spTree>
    <p:extLst>
      <p:ext uri="{BB962C8B-B14F-4D97-AF65-F5344CB8AC3E}">
        <p14:creationId xmlns:p14="http://schemas.microsoft.com/office/powerpoint/2010/main" val="99453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9CBA07-F31F-483F-9CA4-87155B01229B}" type="slidenum">
              <a:rPr lang="en-IN" smtClean="0"/>
              <a:t>26</a:t>
            </a:fld>
            <a:endParaRPr lang="en-IN"/>
          </a:p>
        </p:txBody>
      </p:sp>
    </p:spTree>
    <p:extLst>
      <p:ext uri="{BB962C8B-B14F-4D97-AF65-F5344CB8AC3E}">
        <p14:creationId xmlns:p14="http://schemas.microsoft.com/office/powerpoint/2010/main" val="1176540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9CBA07-F31F-483F-9CA4-87155B01229B}" type="slidenum">
              <a:rPr lang="en-IN" smtClean="0"/>
              <a:t>27</a:t>
            </a:fld>
            <a:endParaRPr lang="en-IN"/>
          </a:p>
        </p:txBody>
      </p:sp>
    </p:spTree>
    <p:extLst>
      <p:ext uri="{BB962C8B-B14F-4D97-AF65-F5344CB8AC3E}">
        <p14:creationId xmlns:p14="http://schemas.microsoft.com/office/powerpoint/2010/main" val="1255598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685817" indent="-263776" eaLnBrk="0" hangingPunct="0">
              <a:defRPr>
                <a:solidFill>
                  <a:schemeClr val="tx1"/>
                </a:solidFill>
                <a:latin typeface="Arial" pitchFamily="34" charset="0"/>
                <a:ea typeface="MS PGothic" pitchFamily="34" charset="-128"/>
              </a:defRPr>
            </a:lvl2pPr>
            <a:lvl3pPr marL="1055103" indent="-211021" eaLnBrk="0" hangingPunct="0">
              <a:defRPr>
                <a:solidFill>
                  <a:schemeClr val="tx1"/>
                </a:solidFill>
                <a:latin typeface="Arial" pitchFamily="34" charset="0"/>
                <a:ea typeface="MS PGothic" pitchFamily="34" charset="-128"/>
              </a:defRPr>
            </a:lvl3pPr>
            <a:lvl4pPr marL="1477145" indent="-211021" eaLnBrk="0" hangingPunct="0">
              <a:defRPr>
                <a:solidFill>
                  <a:schemeClr val="tx1"/>
                </a:solidFill>
                <a:latin typeface="Arial" pitchFamily="34" charset="0"/>
                <a:ea typeface="MS PGothic" pitchFamily="34" charset="-128"/>
              </a:defRPr>
            </a:lvl4pPr>
            <a:lvl5pPr marL="1899186" indent="-211021" eaLnBrk="0" hangingPunct="0">
              <a:defRPr>
                <a:solidFill>
                  <a:schemeClr val="tx1"/>
                </a:solidFill>
                <a:latin typeface="Arial" pitchFamily="34" charset="0"/>
                <a:ea typeface="MS PGothic" pitchFamily="34" charset="-128"/>
              </a:defRPr>
            </a:lvl5pPr>
            <a:lvl6pPr marL="2321227" indent="-211021" eaLnBrk="0" fontAlgn="base" hangingPunct="0">
              <a:spcBef>
                <a:spcPct val="0"/>
              </a:spcBef>
              <a:spcAft>
                <a:spcPct val="0"/>
              </a:spcAft>
              <a:defRPr>
                <a:solidFill>
                  <a:schemeClr val="tx1"/>
                </a:solidFill>
                <a:latin typeface="Arial" pitchFamily="34" charset="0"/>
                <a:ea typeface="MS PGothic" pitchFamily="34" charset="-128"/>
              </a:defRPr>
            </a:lvl6pPr>
            <a:lvl7pPr marL="2743269" indent="-211021" eaLnBrk="0" fontAlgn="base" hangingPunct="0">
              <a:spcBef>
                <a:spcPct val="0"/>
              </a:spcBef>
              <a:spcAft>
                <a:spcPct val="0"/>
              </a:spcAft>
              <a:defRPr>
                <a:solidFill>
                  <a:schemeClr val="tx1"/>
                </a:solidFill>
                <a:latin typeface="Arial" pitchFamily="34" charset="0"/>
                <a:ea typeface="MS PGothic" pitchFamily="34" charset="-128"/>
              </a:defRPr>
            </a:lvl7pPr>
            <a:lvl8pPr marL="3165310" indent="-211021" eaLnBrk="0" fontAlgn="base" hangingPunct="0">
              <a:spcBef>
                <a:spcPct val="0"/>
              </a:spcBef>
              <a:spcAft>
                <a:spcPct val="0"/>
              </a:spcAft>
              <a:defRPr>
                <a:solidFill>
                  <a:schemeClr val="tx1"/>
                </a:solidFill>
                <a:latin typeface="Arial" pitchFamily="34" charset="0"/>
                <a:ea typeface="MS PGothic" pitchFamily="34" charset="-128"/>
              </a:defRPr>
            </a:lvl8pPr>
            <a:lvl9pPr marL="3587351" indent="-211021"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fld id="{D2E4CC5A-9680-4AAE-89D6-84B3881187CC}" type="slidenum">
              <a:rPr lang="en-US" smtClean="0"/>
              <a:pPr eaLnBrk="1" hangingPunct="1"/>
              <a:t>33</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itchFamily="34" charset="0"/>
            </a:endParaRPr>
          </a:p>
        </p:txBody>
      </p:sp>
    </p:spTree>
    <p:extLst>
      <p:ext uri="{BB962C8B-B14F-4D97-AF65-F5344CB8AC3E}">
        <p14:creationId xmlns:p14="http://schemas.microsoft.com/office/powerpoint/2010/main" val="418663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on-line techniques produce the digital image directly from a subject’s</a:t>
            </a:r>
          </a:p>
          <a:p>
            <a:r>
              <a:rPr lang="en-US" sz="1200" b="0" i="0" u="none" strike="noStrike" kern="1200" baseline="0" dirty="0">
                <a:solidFill>
                  <a:schemeClr val="tx1"/>
                </a:solidFill>
                <a:latin typeface="+mn-lt"/>
                <a:ea typeface="+mn-ea"/>
                <a:cs typeface="+mn-cs"/>
              </a:rPr>
              <a:t>fingertip via digital imaging technology (described below) that circumvents</a:t>
            </a:r>
          </a:p>
          <a:p>
            <a:r>
              <a:rPr lang="en-US" sz="1200" b="0" i="0" u="none" strike="noStrike" kern="1200" baseline="0" dirty="0">
                <a:solidFill>
                  <a:schemeClr val="tx1"/>
                </a:solidFill>
                <a:latin typeface="+mn-lt"/>
                <a:ea typeface="+mn-ea"/>
                <a:cs typeface="+mn-cs"/>
              </a:rPr>
              <a:t>the need for obtaining an impression on a substrate. The resulting fingerprint image</a:t>
            </a:r>
          </a:p>
          <a:p>
            <a:r>
              <a:rPr lang="en-US" sz="1200" b="0" i="0" u="none" strike="noStrike" kern="1200" baseline="0" dirty="0">
                <a:solidFill>
                  <a:schemeClr val="tx1"/>
                </a:solidFill>
                <a:latin typeface="+mn-lt"/>
                <a:ea typeface="+mn-ea"/>
                <a:cs typeface="+mn-cs"/>
              </a:rPr>
              <a:t>is referred to as a live-scan fingerprint.</a:t>
            </a:r>
            <a:endParaRPr lang="en-IN" dirty="0"/>
          </a:p>
        </p:txBody>
      </p:sp>
      <p:sp>
        <p:nvSpPr>
          <p:cNvPr id="4" name="Slide Number Placeholder 3"/>
          <p:cNvSpPr>
            <a:spLocks noGrp="1"/>
          </p:cNvSpPr>
          <p:nvPr>
            <p:ph type="sldNum" sz="quarter" idx="10"/>
          </p:nvPr>
        </p:nvSpPr>
        <p:spPr/>
        <p:txBody>
          <a:bodyPr/>
          <a:lstStyle/>
          <a:p>
            <a:fld id="{4F9CBA07-F31F-483F-9CA4-87155B01229B}" type="slidenum">
              <a:rPr lang="en-IN" smtClean="0"/>
              <a:t>59</a:t>
            </a:fld>
            <a:endParaRPr lang="en-IN"/>
          </a:p>
        </p:txBody>
      </p:sp>
    </p:spTree>
    <p:extLst>
      <p:ext uri="{BB962C8B-B14F-4D97-AF65-F5344CB8AC3E}">
        <p14:creationId xmlns:p14="http://schemas.microsoft.com/office/powerpoint/2010/main" val="396922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CB2AEB-4355-42D9-9F82-7FB59F453572}" type="slidenum">
              <a:rPr lang="en-US"/>
              <a:pPr/>
              <a:t>11</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r>
              <a:rPr lang="en-GB"/>
              <a:t>Environment – temperature, humidity, background noise</a:t>
            </a:r>
          </a:p>
        </p:txBody>
      </p:sp>
    </p:spTree>
    <p:extLst>
      <p:ext uri="{BB962C8B-B14F-4D97-AF65-F5344CB8AC3E}">
        <p14:creationId xmlns:p14="http://schemas.microsoft.com/office/powerpoint/2010/main" val="125839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9CBA07-F31F-483F-9CA4-87155B01229B}" type="slidenum">
              <a:rPr lang="en-IN" smtClean="0"/>
              <a:t>18</a:t>
            </a:fld>
            <a:endParaRPr lang="en-IN"/>
          </a:p>
        </p:txBody>
      </p:sp>
    </p:spTree>
    <p:extLst>
      <p:ext uri="{BB962C8B-B14F-4D97-AF65-F5344CB8AC3E}">
        <p14:creationId xmlns:p14="http://schemas.microsoft.com/office/powerpoint/2010/main" val="1938267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9CBA07-F31F-483F-9CA4-87155B01229B}" type="slidenum">
              <a:rPr lang="en-IN" smtClean="0"/>
              <a:t>19</a:t>
            </a:fld>
            <a:endParaRPr lang="en-IN"/>
          </a:p>
        </p:txBody>
      </p:sp>
    </p:spTree>
    <p:extLst>
      <p:ext uri="{BB962C8B-B14F-4D97-AF65-F5344CB8AC3E}">
        <p14:creationId xmlns:p14="http://schemas.microsoft.com/office/powerpoint/2010/main" val="348370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9CBA07-F31F-483F-9CA4-87155B01229B}" type="slidenum">
              <a:rPr lang="en-IN" smtClean="0"/>
              <a:t>20</a:t>
            </a:fld>
            <a:endParaRPr lang="en-IN"/>
          </a:p>
        </p:txBody>
      </p:sp>
    </p:spTree>
    <p:extLst>
      <p:ext uri="{BB962C8B-B14F-4D97-AF65-F5344CB8AC3E}">
        <p14:creationId xmlns:p14="http://schemas.microsoft.com/office/powerpoint/2010/main" val="214807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9CBA07-F31F-483F-9CA4-87155B01229B}" type="slidenum">
              <a:rPr lang="en-IN" smtClean="0"/>
              <a:t>21</a:t>
            </a:fld>
            <a:endParaRPr lang="en-IN"/>
          </a:p>
        </p:txBody>
      </p:sp>
    </p:spTree>
    <p:extLst>
      <p:ext uri="{BB962C8B-B14F-4D97-AF65-F5344CB8AC3E}">
        <p14:creationId xmlns:p14="http://schemas.microsoft.com/office/powerpoint/2010/main" val="403006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9CBA07-F31F-483F-9CA4-87155B01229B}" type="slidenum">
              <a:rPr lang="en-IN" smtClean="0"/>
              <a:t>22</a:t>
            </a:fld>
            <a:endParaRPr lang="en-IN"/>
          </a:p>
        </p:txBody>
      </p:sp>
    </p:spTree>
    <p:extLst>
      <p:ext uri="{BB962C8B-B14F-4D97-AF65-F5344CB8AC3E}">
        <p14:creationId xmlns:p14="http://schemas.microsoft.com/office/powerpoint/2010/main" val="2427196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9CBA07-F31F-483F-9CA4-87155B01229B}" type="slidenum">
              <a:rPr lang="en-IN" smtClean="0"/>
              <a:t>23</a:t>
            </a:fld>
            <a:endParaRPr lang="en-IN"/>
          </a:p>
        </p:txBody>
      </p:sp>
    </p:spTree>
    <p:extLst>
      <p:ext uri="{BB962C8B-B14F-4D97-AF65-F5344CB8AC3E}">
        <p14:creationId xmlns:p14="http://schemas.microsoft.com/office/powerpoint/2010/main" val="258866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9CBA07-F31F-483F-9CA4-87155B01229B}" type="slidenum">
              <a:rPr lang="en-IN" smtClean="0"/>
              <a:t>24</a:t>
            </a:fld>
            <a:endParaRPr lang="en-IN"/>
          </a:p>
        </p:txBody>
      </p:sp>
    </p:spTree>
    <p:extLst>
      <p:ext uri="{BB962C8B-B14F-4D97-AF65-F5344CB8AC3E}">
        <p14:creationId xmlns:p14="http://schemas.microsoft.com/office/powerpoint/2010/main" val="2197412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B8E932C-3084-4B3E-8094-04C4C5FCA904}"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DB7B03-B6E9-45CE-BF2B-C12A03945597}" type="slidenum">
              <a:rPr lang="en-IN" smtClean="0"/>
              <a:t>‹#›</a:t>
            </a:fld>
            <a:endParaRPr lang="en-IN"/>
          </a:p>
        </p:txBody>
      </p:sp>
    </p:spTree>
    <p:extLst>
      <p:ext uri="{BB962C8B-B14F-4D97-AF65-F5344CB8AC3E}">
        <p14:creationId xmlns:p14="http://schemas.microsoft.com/office/powerpoint/2010/main" val="3535038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B8E932C-3084-4B3E-8094-04C4C5FCA904}"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DB7B03-B6E9-45CE-BF2B-C12A03945597}" type="slidenum">
              <a:rPr lang="en-IN" smtClean="0"/>
              <a:t>‹#›</a:t>
            </a:fld>
            <a:endParaRPr lang="en-IN"/>
          </a:p>
        </p:txBody>
      </p:sp>
    </p:spTree>
    <p:extLst>
      <p:ext uri="{BB962C8B-B14F-4D97-AF65-F5344CB8AC3E}">
        <p14:creationId xmlns:p14="http://schemas.microsoft.com/office/powerpoint/2010/main" val="2790154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B8E932C-3084-4B3E-8094-04C4C5FCA904}"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DB7B03-B6E9-45CE-BF2B-C12A03945597}" type="slidenum">
              <a:rPr lang="en-IN" smtClean="0"/>
              <a:t>‹#›</a:t>
            </a:fld>
            <a:endParaRPr lang="en-IN"/>
          </a:p>
        </p:txBody>
      </p:sp>
    </p:spTree>
    <p:extLst>
      <p:ext uri="{BB962C8B-B14F-4D97-AF65-F5344CB8AC3E}">
        <p14:creationId xmlns:p14="http://schemas.microsoft.com/office/powerpoint/2010/main" val="3745170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3638"/>
            <a:ext cx="21336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fld id="{44096C72-D80B-4A89-8741-5870FCEBEFCF}" type="slidenum">
              <a:rPr lang="en-US"/>
              <a:pPr/>
              <a:t>‹#›</a:t>
            </a:fld>
            <a:endParaRPr lang="en-US"/>
          </a:p>
        </p:txBody>
      </p:sp>
    </p:spTree>
    <p:extLst>
      <p:ext uri="{BB962C8B-B14F-4D97-AF65-F5344CB8AC3E}">
        <p14:creationId xmlns:p14="http://schemas.microsoft.com/office/powerpoint/2010/main" val="242905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B8E932C-3084-4B3E-8094-04C4C5FCA904}"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DB7B03-B6E9-45CE-BF2B-C12A03945597}" type="slidenum">
              <a:rPr lang="en-IN" smtClean="0"/>
              <a:t>‹#›</a:t>
            </a:fld>
            <a:endParaRPr lang="en-IN"/>
          </a:p>
        </p:txBody>
      </p:sp>
    </p:spTree>
    <p:extLst>
      <p:ext uri="{BB962C8B-B14F-4D97-AF65-F5344CB8AC3E}">
        <p14:creationId xmlns:p14="http://schemas.microsoft.com/office/powerpoint/2010/main" val="3649641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8E932C-3084-4B3E-8094-04C4C5FCA904}"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DB7B03-B6E9-45CE-BF2B-C12A03945597}" type="slidenum">
              <a:rPr lang="en-IN" smtClean="0"/>
              <a:t>‹#›</a:t>
            </a:fld>
            <a:endParaRPr lang="en-IN"/>
          </a:p>
        </p:txBody>
      </p:sp>
    </p:spTree>
    <p:extLst>
      <p:ext uri="{BB962C8B-B14F-4D97-AF65-F5344CB8AC3E}">
        <p14:creationId xmlns:p14="http://schemas.microsoft.com/office/powerpoint/2010/main" val="2883503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B8E932C-3084-4B3E-8094-04C4C5FCA904}"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DB7B03-B6E9-45CE-BF2B-C12A03945597}" type="slidenum">
              <a:rPr lang="en-IN" smtClean="0"/>
              <a:t>‹#›</a:t>
            </a:fld>
            <a:endParaRPr lang="en-IN"/>
          </a:p>
        </p:txBody>
      </p:sp>
    </p:spTree>
    <p:extLst>
      <p:ext uri="{BB962C8B-B14F-4D97-AF65-F5344CB8AC3E}">
        <p14:creationId xmlns:p14="http://schemas.microsoft.com/office/powerpoint/2010/main" val="95794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B8E932C-3084-4B3E-8094-04C4C5FCA904}" type="datetimeFigureOut">
              <a:rPr lang="en-IN" smtClean="0"/>
              <a:t>16-02-2024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0DB7B03-B6E9-45CE-BF2B-C12A03945597}" type="slidenum">
              <a:rPr lang="en-IN" smtClean="0"/>
              <a:t>‹#›</a:t>
            </a:fld>
            <a:endParaRPr lang="en-IN"/>
          </a:p>
        </p:txBody>
      </p:sp>
    </p:spTree>
    <p:extLst>
      <p:ext uri="{BB962C8B-B14F-4D97-AF65-F5344CB8AC3E}">
        <p14:creationId xmlns:p14="http://schemas.microsoft.com/office/powerpoint/2010/main" val="918802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B8E932C-3084-4B3E-8094-04C4C5FCA904}" type="datetimeFigureOut">
              <a:rPr lang="en-IN" smtClean="0"/>
              <a:t>16-02-2024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0DB7B03-B6E9-45CE-BF2B-C12A03945597}" type="slidenum">
              <a:rPr lang="en-IN" smtClean="0"/>
              <a:t>‹#›</a:t>
            </a:fld>
            <a:endParaRPr lang="en-IN"/>
          </a:p>
        </p:txBody>
      </p:sp>
    </p:spTree>
    <p:extLst>
      <p:ext uri="{BB962C8B-B14F-4D97-AF65-F5344CB8AC3E}">
        <p14:creationId xmlns:p14="http://schemas.microsoft.com/office/powerpoint/2010/main" val="1139072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E932C-3084-4B3E-8094-04C4C5FCA904}" type="datetimeFigureOut">
              <a:rPr lang="en-IN" smtClean="0"/>
              <a:t>16-02-2024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0DB7B03-B6E9-45CE-BF2B-C12A03945597}" type="slidenum">
              <a:rPr lang="en-IN" smtClean="0"/>
              <a:t>‹#›</a:t>
            </a:fld>
            <a:endParaRPr lang="en-IN"/>
          </a:p>
        </p:txBody>
      </p:sp>
    </p:spTree>
    <p:extLst>
      <p:ext uri="{BB962C8B-B14F-4D97-AF65-F5344CB8AC3E}">
        <p14:creationId xmlns:p14="http://schemas.microsoft.com/office/powerpoint/2010/main" val="4001418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8E932C-3084-4B3E-8094-04C4C5FCA904}"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DB7B03-B6E9-45CE-BF2B-C12A03945597}" type="slidenum">
              <a:rPr lang="en-IN" smtClean="0"/>
              <a:t>‹#›</a:t>
            </a:fld>
            <a:endParaRPr lang="en-IN"/>
          </a:p>
        </p:txBody>
      </p:sp>
    </p:spTree>
    <p:extLst>
      <p:ext uri="{BB962C8B-B14F-4D97-AF65-F5344CB8AC3E}">
        <p14:creationId xmlns:p14="http://schemas.microsoft.com/office/powerpoint/2010/main" val="1820997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8E932C-3084-4B3E-8094-04C4C5FCA904}"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DB7B03-B6E9-45CE-BF2B-C12A03945597}" type="slidenum">
              <a:rPr lang="en-IN" smtClean="0"/>
              <a:t>‹#›</a:t>
            </a:fld>
            <a:endParaRPr lang="en-IN"/>
          </a:p>
        </p:txBody>
      </p:sp>
    </p:spTree>
    <p:extLst>
      <p:ext uri="{BB962C8B-B14F-4D97-AF65-F5344CB8AC3E}">
        <p14:creationId xmlns:p14="http://schemas.microsoft.com/office/powerpoint/2010/main" val="2864564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E932C-3084-4B3E-8094-04C4C5FCA904}" type="datetimeFigureOut">
              <a:rPr lang="en-IN" smtClean="0"/>
              <a:t>16-02-2024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B7B03-B6E9-45CE-BF2B-C12A03945597}" type="slidenum">
              <a:rPr lang="en-IN" smtClean="0"/>
              <a:t>‹#›</a:t>
            </a:fld>
            <a:endParaRPr lang="en-IN"/>
          </a:p>
        </p:txBody>
      </p:sp>
    </p:spTree>
    <p:extLst>
      <p:ext uri="{BB962C8B-B14F-4D97-AF65-F5344CB8AC3E}">
        <p14:creationId xmlns:p14="http://schemas.microsoft.com/office/powerpoint/2010/main" val="888062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164.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4.bin"/><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oleObject" Target="../embeddings/oleObject1.bin"/><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2</a:t>
            </a:r>
            <a:endParaRPr lang="en-IN" dirty="0"/>
          </a:p>
        </p:txBody>
      </p:sp>
      <p:sp>
        <p:nvSpPr>
          <p:cNvPr id="3" name="Subtitle 2"/>
          <p:cNvSpPr>
            <a:spLocks noGrp="1"/>
          </p:cNvSpPr>
          <p:nvPr>
            <p:ph type="subTitle" idx="1"/>
          </p:nvPr>
        </p:nvSpPr>
        <p:spPr/>
        <p:txBody>
          <a:bodyPr>
            <a:normAutofit/>
          </a:bodyPr>
          <a:lstStyle/>
          <a:p>
            <a:r>
              <a:rPr lang="en-US" sz="4000" b="1" dirty="0">
                <a:solidFill>
                  <a:srgbClr val="FF0000"/>
                </a:solidFill>
              </a:rPr>
              <a:t>Biometrics</a:t>
            </a:r>
            <a:endParaRPr lang="en-IN" sz="4000" b="1" dirty="0">
              <a:solidFill>
                <a:srgbClr val="FF0000"/>
              </a:solidFill>
            </a:endParaRPr>
          </a:p>
        </p:txBody>
      </p:sp>
    </p:spTree>
    <p:extLst>
      <p:ext uri="{BB962C8B-B14F-4D97-AF65-F5344CB8AC3E}">
        <p14:creationId xmlns:p14="http://schemas.microsoft.com/office/powerpoint/2010/main" val="1324688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9014470-DB16-47CF-B12F-3154414864F2}" type="slidenum">
              <a:rPr lang="en-US"/>
              <a:pPr/>
              <a:t>10</a:t>
            </a:fld>
            <a:endParaRPr lang="en-US"/>
          </a:p>
        </p:txBody>
      </p:sp>
      <p:sp>
        <p:nvSpPr>
          <p:cNvPr id="89091" name="Rectangle 3" descr="Rectangle: Click to edit Master text styles&#10;Second level&#10;Third level&#10;Fourth level&#10;Fifth level"/>
          <p:cNvSpPr>
            <a:spLocks noGrp="1" noChangeArrowheads="1"/>
          </p:cNvSpPr>
          <p:nvPr>
            <p:ph type="body" idx="1"/>
          </p:nvPr>
        </p:nvSpPr>
        <p:spPr>
          <a:xfrm>
            <a:off x="251520" y="908720"/>
            <a:ext cx="8712968" cy="4572000"/>
          </a:xfrm>
          <a:noFill/>
          <a:ln/>
        </p:spPr>
        <p:txBody>
          <a:bodyPr lIns="92075" tIns="46038" rIns="92075" bIns="46038">
            <a:normAutofit/>
          </a:bodyPr>
          <a:lstStyle/>
          <a:p>
            <a:pPr>
              <a:lnSpc>
                <a:spcPct val="90000"/>
              </a:lnSpc>
              <a:spcBef>
                <a:spcPct val="50000"/>
              </a:spcBef>
              <a:buClrTx/>
            </a:pPr>
            <a:r>
              <a:rPr lang="en-US" dirty="0"/>
              <a:t>Also called </a:t>
            </a:r>
            <a:r>
              <a:rPr lang="en-US" b="1" dirty="0"/>
              <a:t>Data Acquisition</a:t>
            </a:r>
          </a:p>
          <a:p>
            <a:pPr>
              <a:lnSpc>
                <a:spcPct val="90000"/>
              </a:lnSpc>
              <a:spcBef>
                <a:spcPct val="50000"/>
              </a:spcBef>
              <a:buClrTx/>
            </a:pPr>
            <a:r>
              <a:rPr lang="en-US" dirty="0"/>
              <a:t>Comprises </a:t>
            </a:r>
            <a:r>
              <a:rPr lang="en-US" b="1" dirty="0"/>
              <a:t>input device </a:t>
            </a:r>
            <a:r>
              <a:rPr lang="en-US" dirty="0"/>
              <a:t>or sensor that </a:t>
            </a:r>
            <a:r>
              <a:rPr lang="en-US" b="1" dirty="0"/>
              <a:t>reads</a:t>
            </a:r>
            <a:r>
              <a:rPr lang="en-US" dirty="0"/>
              <a:t> the biometric information from the user</a:t>
            </a:r>
          </a:p>
          <a:p>
            <a:pPr>
              <a:lnSpc>
                <a:spcPct val="90000"/>
              </a:lnSpc>
              <a:spcBef>
                <a:spcPct val="50000"/>
              </a:spcBef>
              <a:buClrTx/>
            </a:pPr>
            <a:r>
              <a:rPr lang="en-US" b="1" dirty="0"/>
              <a:t>Converts</a:t>
            </a:r>
            <a:r>
              <a:rPr lang="en-US" dirty="0"/>
              <a:t> biometric information into a suitable form for processing by the remainder of the biometric system</a:t>
            </a:r>
          </a:p>
          <a:p>
            <a:pPr>
              <a:lnSpc>
                <a:spcPct val="90000"/>
              </a:lnSpc>
              <a:spcBef>
                <a:spcPct val="50000"/>
              </a:spcBef>
              <a:buClrTx/>
            </a:pPr>
            <a:r>
              <a:rPr lang="en-US" b="1" dirty="0"/>
              <a:t>Examples</a:t>
            </a:r>
            <a:r>
              <a:rPr lang="en-US" dirty="0"/>
              <a:t>: video camera, fingerprint scanner, digital tablet, microphone, etc.</a:t>
            </a:r>
          </a:p>
          <a:p>
            <a:pPr>
              <a:lnSpc>
                <a:spcPct val="90000"/>
              </a:lnSpc>
              <a:spcBef>
                <a:spcPct val="50000"/>
              </a:spcBef>
              <a:buClrTx/>
            </a:pPr>
            <a:endParaRPr lang="en-US" dirty="0"/>
          </a:p>
        </p:txBody>
      </p:sp>
      <p:sp>
        <p:nvSpPr>
          <p:cNvPr id="89092" name="Rectangle 4"/>
          <p:cNvSpPr>
            <a:spLocks noGrp="1" noChangeArrowheads="1"/>
          </p:cNvSpPr>
          <p:nvPr>
            <p:ph type="title"/>
          </p:nvPr>
        </p:nvSpPr>
        <p:spPr>
          <a:xfrm>
            <a:off x="-2231" y="-28398"/>
            <a:ext cx="8229600" cy="793102"/>
          </a:xfrm>
        </p:spPr>
        <p:txBody>
          <a:bodyPr/>
          <a:lstStyle/>
          <a:p>
            <a:r>
              <a:rPr lang="en-GB" dirty="0">
                <a:solidFill>
                  <a:srgbClr val="FF0000"/>
                </a:solidFill>
              </a:rPr>
              <a:t>Data Collection subsystem</a:t>
            </a:r>
          </a:p>
        </p:txBody>
      </p:sp>
    </p:spTree>
    <p:extLst>
      <p:ext uri="{BB962C8B-B14F-4D97-AF65-F5344CB8AC3E}">
        <p14:creationId xmlns:p14="http://schemas.microsoft.com/office/powerpoint/2010/main" val="18246675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634082"/>
          </a:xfrm>
        </p:spPr>
        <p:txBody>
          <a:bodyPr>
            <a:normAutofit fontScale="90000"/>
          </a:bodyPr>
          <a:lstStyle/>
          <a:p>
            <a:r>
              <a:rPr lang="en-US" dirty="0">
                <a:solidFill>
                  <a:srgbClr val="FF0000"/>
                </a:solidFill>
              </a:rPr>
              <a:t>FBG</a:t>
            </a:r>
            <a:endParaRPr lang="en-IN" dirty="0">
              <a:solidFill>
                <a:srgbClr val="FF0000"/>
              </a:solidFill>
            </a:endParaRPr>
          </a:p>
        </p:txBody>
      </p:sp>
      <p:pic>
        <p:nvPicPr>
          <p:cNvPr id="29698" name="Picture 2" descr="F:\July 2020 -Dec 2020\biometrics\images\unit 2 images\fbgnew.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764704"/>
            <a:ext cx="8640960" cy="597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109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85800"/>
            <a:ext cx="8287072" cy="4708981"/>
          </a:xfrm>
          <a:prstGeom prst="rect">
            <a:avLst/>
          </a:prstGeom>
        </p:spPr>
        <p:txBody>
          <a:bodyPr wrap="square">
            <a:spAutoFit/>
          </a:bodyPr>
          <a:lstStyle/>
          <a:p>
            <a:r>
              <a:rPr lang="en-US" sz="2800" b="1" i="1" dirty="0">
                <a:solidFill>
                  <a:srgbClr val="FF0000"/>
                </a:solidFill>
              </a:rPr>
              <a:t>Texture-based face recognition</a:t>
            </a:r>
          </a:p>
          <a:p>
            <a:endParaRPr lang="en-US" b="1" i="1" dirty="0"/>
          </a:p>
          <a:p>
            <a:pPr marL="342900" indent="-342900">
              <a:buFont typeface="Arial" panose="020B0604020202020204" pitchFamily="34" charset="0"/>
              <a:buChar char="•"/>
            </a:pPr>
            <a:r>
              <a:rPr lang="en-US" sz="2400" dirty="0"/>
              <a:t>Texture of an image uses the distribution of local pixel values. </a:t>
            </a:r>
          </a:p>
          <a:p>
            <a:pPr marL="342900" indent="-342900">
              <a:buFont typeface="Arial" panose="020B0604020202020204" pitchFamily="34" charset="0"/>
              <a:buChar char="•"/>
            </a:pPr>
            <a:r>
              <a:rPr lang="en-US" sz="2400" b="1" dirty="0"/>
              <a:t>Scale Invariant Feature Transformation </a:t>
            </a:r>
            <a:r>
              <a:rPr lang="en-US" sz="2400" dirty="0"/>
              <a:t>(SIFT) and </a:t>
            </a:r>
            <a:r>
              <a:rPr lang="en-US" sz="2400" b="1" dirty="0"/>
              <a:t>Local Binary Pattern</a:t>
            </a:r>
            <a:r>
              <a:rPr lang="en-US" sz="2400" dirty="0"/>
              <a:t> (LBP) are two most well known schemes for analysis of local texture</a:t>
            </a:r>
          </a:p>
          <a:p>
            <a:endParaRPr lang="en-US" sz="1400" b="1" dirty="0"/>
          </a:p>
          <a:p>
            <a:r>
              <a:rPr lang="en-US" sz="2400" b="1" dirty="0"/>
              <a:t>Scale Invariant Feature Transform: </a:t>
            </a:r>
            <a:r>
              <a:rPr lang="en-US" sz="2400" dirty="0"/>
              <a:t>Scale Invariant Feature Transform (SIFT) is one of the most popular local representation schemes used in object recognition</a:t>
            </a:r>
            <a:r>
              <a:rPr lang="en-US" dirty="0"/>
              <a:t>.</a:t>
            </a:r>
          </a:p>
          <a:p>
            <a:pPr marL="342900" indent="-342900">
              <a:buAutoNum type="alphaLcParenBoth"/>
            </a:pPr>
            <a:r>
              <a:rPr lang="en-US" sz="2400" b="1" dirty="0"/>
              <a:t> key point extraction</a:t>
            </a:r>
            <a:r>
              <a:rPr lang="en-US" b="1" dirty="0"/>
              <a:t>,</a:t>
            </a:r>
          </a:p>
          <a:p>
            <a:r>
              <a:rPr lang="en-US" sz="2400" dirty="0"/>
              <a:t>(b) </a:t>
            </a:r>
            <a:r>
              <a:rPr lang="en-US" sz="2400" b="1" dirty="0"/>
              <a:t>descriptor calculation </a:t>
            </a:r>
            <a:r>
              <a:rPr lang="en-US" sz="2400" dirty="0"/>
              <a:t>in a local neighborhood at each key point</a:t>
            </a:r>
            <a:r>
              <a:rPr lang="en-US" dirty="0"/>
              <a:t>. </a:t>
            </a:r>
          </a:p>
        </p:txBody>
      </p:sp>
    </p:spTree>
    <p:extLst>
      <p:ext uri="{BB962C8B-B14F-4D97-AF65-F5344CB8AC3E}">
        <p14:creationId xmlns:p14="http://schemas.microsoft.com/office/powerpoint/2010/main" val="38577275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85800"/>
            <a:ext cx="8287072" cy="4185761"/>
          </a:xfrm>
          <a:prstGeom prst="rect">
            <a:avLst/>
          </a:prstGeom>
        </p:spPr>
        <p:txBody>
          <a:bodyPr wrap="square">
            <a:spAutoFit/>
          </a:bodyPr>
          <a:lstStyle/>
          <a:p>
            <a:r>
              <a:rPr lang="en-US" sz="2400" b="1" i="1" dirty="0">
                <a:solidFill>
                  <a:srgbClr val="FF0000"/>
                </a:solidFill>
              </a:rPr>
              <a:t>Texture-based face recognition</a:t>
            </a:r>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sz="2800" dirty="0"/>
              <a:t>Just like the </a:t>
            </a:r>
            <a:r>
              <a:rPr lang="en-US" sz="2800" dirty="0" err="1"/>
              <a:t>fiducial</a:t>
            </a:r>
            <a:r>
              <a:rPr lang="en-US" sz="2800" dirty="0"/>
              <a:t> points in the model-based approach, the </a:t>
            </a:r>
            <a:r>
              <a:rPr lang="en-US" sz="2800" b="1" dirty="0"/>
              <a:t>key points </a:t>
            </a:r>
            <a:r>
              <a:rPr lang="en-US" sz="2800" dirty="0"/>
              <a:t>can be used to achieve </a:t>
            </a:r>
            <a:r>
              <a:rPr lang="en-US" sz="2800" b="1" dirty="0"/>
              <a:t>tolerance against pose variations </a:t>
            </a:r>
          </a:p>
          <a:p>
            <a:pPr marL="285750" indent="-285750">
              <a:buFont typeface="Arial" panose="020B0604020202020204" pitchFamily="34" charset="0"/>
              <a:buChar char="•"/>
            </a:pPr>
            <a:r>
              <a:rPr lang="en-US" sz="2800" dirty="0"/>
              <a:t>The face image is typically divided with </a:t>
            </a:r>
            <a:r>
              <a:rPr lang="en-US" sz="2800" b="1" dirty="0"/>
              <a:t>multiple patches</a:t>
            </a:r>
            <a:r>
              <a:rPr lang="en-US" sz="2800" dirty="0"/>
              <a:t> and the </a:t>
            </a:r>
            <a:r>
              <a:rPr lang="en-US" sz="2800" b="1" dirty="0"/>
              <a:t>SIFT descriptor </a:t>
            </a:r>
            <a:r>
              <a:rPr lang="en-US" sz="2800" dirty="0"/>
              <a:t>is constructed from each patch. </a:t>
            </a:r>
          </a:p>
          <a:p>
            <a:pPr marL="285750" indent="-285750">
              <a:buFont typeface="Arial" panose="020B0604020202020204" pitchFamily="34" charset="0"/>
              <a:buChar char="•"/>
            </a:pPr>
            <a:r>
              <a:rPr lang="en-US" sz="2800" dirty="0"/>
              <a:t>The </a:t>
            </a:r>
            <a:r>
              <a:rPr lang="en-US" sz="2800" b="1" dirty="0"/>
              <a:t>final descriptor </a:t>
            </a:r>
            <a:r>
              <a:rPr lang="en-US" sz="2800" dirty="0"/>
              <a:t>is obtained by </a:t>
            </a:r>
            <a:r>
              <a:rPr lang="en-US" sz="2800" b="1" dirty="0"/>
              <a:t>concatenating </a:t>
            </a:r>
            <a:r>
              <a:rPr lang="en-US" sz="2800" dirty="0"/>
              <a:t>all the descriptors from all the patches</a:t>
            </a:r>
            <a:endParaRPr lang="en-US" sz="2800" b="1" i="1" dirty="0"/>
          </a:p>
        </p:txBody>
      </p:sp>
    </p:spTree>
    <p:extLst>
      <p:ext uri="{BB962C8B-B14F-4D97-AF65-F5344CB8AC3E}">
        <p14:creationId xmlns:p14="http://schemas.microsoft.com/office/powerpoint/2010/main" val="28508621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abarinathan\Desktop\BIO-17.jpg"/>
          <p:cNvPicPr>
            <a:picLocks noChangeAspect="1" noChangeArrowheads="1"/>
          </p:cNvPicPr>
          <p:nvPr/>
        </p:nvPicPr>
        <p:blipFill>
          <a:blip r:embed="rId2"/>
          <a:srcRect/>
          <a:stretch>
            <a:fillRect/>
          </a:stretch>
        </p:blipFill>
        <p:spPr bwMode="auto">
          <a:xfrm>
            <a:off x="395536" y="533400"/>
            <a:ext cx="8568952" cy="5847928"/>
          </a:xfrm>
          <a:prstGeom prst="rect">
            <a:avLst/>
          </a:prstGeom>
          <a:noFill/>
        </p:spPr>
      </p:pic>
    </p:spTree>
    <p:extLst>
      <p:ext uri="{BB962C8B-B14F-4D97-AF65-F5344CB8AC3E}">
        <p14:creationId xmlns:p14="http://schemas.microsoft.com/office/powerpoint/2010/main" val="40970427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406" y="0"/>
            <a:ext cx="8229600" cy="706090"/>
          </a:xfrm>
        </p:spPr>
        <p:txBody>
          <a:bodyPr>
            <a:normAutofit fontScale="90000"/>
          </a:bodyPr>
          <a:lstStyle/>
          <a:p>
            <a:r>
              <a:rPr lang="en-US" dirty="0"/>
              <a:t>LBP</a:t>
            </a:r>
            <a:endParaRPr lang="en-IN" dirty="0"/>
          </a:p>
        </p:txBody>
      </p:sp>
      <p:sp>
        <p:nvSpPr>
          <p:cNvPr id="3" name="Content Placeholder 2"/>
          <p:cNvSpPr>
            <a:spLocks noGrp="1"/>
          </p:cNvSpPr>
          <p:nvPr>
            <p:ph idx="1"/>
          </p:nvPr>
        </p:nvSpPr>
        <p:spPr>
          <a:xfrm>
            <a:off x="323528" y="908720"/>
            <a:ext cx="8640960" cy="4525963"/>
          </a:xfrm>
        </p:spPr>
        <p:txBody>
          <a:bodyPr>
            <a:normAutofit fontScale="92500" lnSpcReduction="10000"/>
          </a:bodyPr>
          <a:lstStyle/>
          <a:p>
            <a:pPr marL="0" indent="0">
              <a:buNone/>
            </a:pPr>
            <a:r>
              <a:rPr lang="en-US" b="1" dirty="0">
                <a:solidFill>
                  <a:srgbClr val="FF0000"/>
                </a:solidFill>
              </a:rPr>
              <a:t>Local Binary Pattern  </a:t>
            </a:r>
          </a:p>
          <a:p>
            <a:r>
              <a:rPr lang="en-US" b="1" i="1" dirty="0"/>
              <a:t>Local Binary Pattern </a:t>
            </a:r>
            <a:r>
              <a:rPr lang="en-US" dirty="0"/>
              <a:t>(LBP) has been successfully used as a </a:t>
            </a:r>
            <a:r>
              <a:rPr lang="en-US" b="1" dirty="0"/>
              <a:t>local texture descriptor </a:t>
            </a:r>
            <a:r>
              <a:rPr lang="en-US" dirty="0"/>
              <a:t>in general object recognition as well as in face recognition</a:t>
            </a:r>
          </a:p>
          <a:p>
            <a:r>
              <a:rPr lang="en-US" dirty="0"/>
              <a:t>LBP features are usually obtained from image pixels of a </a:t>
            </a:r>
            <a:r>
              <a:rPr lang="en-US" b="1" dirty="0"/>
              <a:t>3</a:t>
            </a:r>
            <a:r>
              <a:rPr lang="en-US" b="1" i="1" dirty="0"/>
              <a:t>×3 neighborhood region</a:t>
            </a:r>
          </a:p>
          <a:p>
            <a:r>
              <a:rPr lang="en-US" dirty="0"/>
              <a:t>The basic LBP operator </a:t>
            </a:r>
            <a:r>
              <a:rPr lang="en-US" b="1" dirty="0"/>
              <a:t>compares</a:t>
            </a:r>
            <a:r>
              <a:rPr lang="en-US" dirty="0"/>
              <a:t> the 8 neighboring pixel intensity values to the intensity value of the central pixel in the region and represents the result as a </a:t>
            </a:r>
            <a:r>
              <a:rPr lang="en-US" b="1" dirty="0"/>
              <a:t>8-bit binary string</a:t>
            </a:r>
            <a:r>
              <a:rPr lang="en-US" dirty="0"/>
              <a:t>.</a:t>
            </a:r>
          </a:p>
          <a:p>
            <a:endParaRPr lang="en-IN" dirty="0"/>
          </a:p>
        </p:txBody>
      </p:sp>
    </p:spTree>
    <p:extLst>
      <p:ext uri="{BB962C8B-B14F-4D97-AF65-F5344CB8AC3E}">
        <p14:creationId xmlns:p14="http://schemas.microsoft.com/office/powerpoint/2010/main" val="2546548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34082"/>
          </a:xfrm>
        </p:spPr>
        <p:txBody>
          <a:bodyPr>
            <a:normAutofit fontScale="90000"/>
          </a:bodyPr>
          <a:lstStyle/>
          <a:p>
            <a:r>
              <a:rPr lang="en-US" dirty="0">
                <a:solidFill>
                  <a:srgbClr val="FF0000"/>
                </a:solidFill>
              </a:rPr>
              <a:t>MLBP</a:t>
            </a:r>
            <a:endParaRPr lang="en-IN" dirty="0">
              <a:solidFill>
                <a:srgbClr val="FF0000"/>
              </a:solidFill>
            </a:endParaRPr>
          </a:p>
        </p:txBody>
      </p:sp>
      <p:sp>
        <p:nvSpPr>
          <p:cNvPr id="3" name="Content Placeholder 2"/>
          <p:cNvSpPr>
            <a:spLocks noGrp="1"/>
          </p:cNvSpPr>
          <p:nvPr>
            <p:ph idx="1"/>
          </p:nvPr>
        </p:nvSpPr>
        <p:spPr>
          <a:xfrm>
            <a:off x="457200" y="1052736"/>
            <a:ext cx="8229600" cy="5616624"/>
          </a:xfrm>
        </p:spPr>
        <p:txBody>
          <a:bodyPr>
            <a:normAutofit fontScale="55000" lnSpcReduction="20000"/>
          </a:bodyPr>
          <a:lstStyle/>
          <a:p>
            <a:pPr marL="0" indent="0">
              <a:buNone/>
            </a:pPr>
            <a:r>
              <a:rPr lang="en-US" sz="4400" b="1" dirty="0"/>
              <a:t>Multi-scale LBP (MLBP) is an extension of the basic LBP</a:t>
            </a:r>
          </a:p>
          <a:p>
            <a:r>
              <a:rPr lang="en-US" sz="4400" dirty="0"/>
              <a:t>MLBP introduces a </a:t>
            </a:r>
            <a:r>
              <a:rPr lang="en-US" sz="4400" b="1" dirty="0"/>
              <a:t>radius parameter </a:t>
            </a:r>
            <a:r>
              <a:rPr lang="en-US" sz="4400" b="1" i="1" dirty="0"/>
              <a:t>R</a:t>
            </a:r>
            <a:r>
              <a:rPr lang="en-US" sz="4400" i="1" dirty="0"/>
              <a:t>, which means that the compared </a:t>
            </a:r>
            <a:r>
              <a:rPr lang="en-US" sz="4400" dirty="0"/>
              <a:t>neighbors are </a:t>
            </a:r>
            <a:r>
              <a:rPr lang="en-US" sz="4400" i="1" dirty="0"/>
              <a:t>R pixels away from the center pixel. There is also another parameter </a:t>
            </a:r>
            <a:r>
              <a:rPr lang="en-US" sz="4400" b="1" i="1" dirty="0"/>
              <a:t>P,</a:t>
            </a:r>
            <a:r>
              <a:rPr lang="en-US" sz="4400" i="1" dirty="0"/>
              <a:t> which is the </a:t>
            </a:r>
            <a:r>
              <a:rPr lang="en-US" sz="4400" b="1" i="1" dirty="0"/>
              <a:t>number of sampling points</a:t>
            </a:r>
            <a:r>
              <a:rPr lang="en-US" sz="4400" i="1" dirty="0"/>
              <a:t> along the circle of radius R. </a:t>
            </a:r>
          </a:p>
          <a:p>
            <a:r>
              <a:rPr lang="en-US" sz="4400" i="1" dirty="0"/>
              <a:t>If a sampling </a:t>
            </a:r>
            <a:r>
              <a:rPr lang="en-US" sz="4400" dirty="0"/>
              <a:t>point is </a:t>
            </a:r>
            <a:r>
              <a:rPr lang="en-US" sz="4400" b="1" dirty="0"/>
              <a:t>off</a:t>
            </a:r>
            <a:r>
              <a:rPr lang="en-US" sz="4400" dirty="0"/>
              <a:t> the pixel grid, </a:t>
            </a:r>
            <a:r>
              <a:rPr lang="en-US" sz="4400" b="1" dirty="0"/>
              <a:t>bilinear interpolation </a:t>
            </a:r>
            <a:r>
              <a:rPr lang="en-US" sz="4400" dirty="0"/>
              <a:t>of pixel values can be applied to obtain the </a:t>
            </a:r>
            <a:r>
              <a:rPr lang="en-US" sz="4400" b="1" dirty="0"/>
              <a:t>intensity value </a:t>
            </a:r>
            <a:r>
              <a:rPr lang="en-US" sz="4400" dirty="0"/>
              <a:t>of the sampling point.</a:t>
            </a:r>
          </a:p>
          <a:p>
            <a:pPr marL="0" indent="0">
              <a:buNone/>
            </a:pPr>
            <a:r>
              <a:rPr lang="en-US" sz="4400" b="1" dirty="0"/>
              <a:t>The MLBP operator with parameter</a:t>
            </a:r>
          </a:p>
          <a:p>
            <a:r>
              <a:rPr lang="en-US" sz="4400" i="1" dirty="0" err="1"/>
              <a:t>Generally,MLBP</a:t>
            </a:r>
            <a:r>
              <a:rPr lang="en-US" sz="4400" i="1" dirty="0"/>
              <a:t> with larger value of P provides </a:t>
            </a:r>
            <a:r>
              <a:rPr lang="en-US" sz="4400" dirty="0"/>
              <a:t>more </a:t>
            </a:r>
            <a:r>
              <a:rPr lang="en-US" sz="4400" b="1" dirty="0"/>
              <a:t>detailed</a:t>
            </a:r>
            <a:r>
              <a:rPr lang="en-US" sz="4400" dirty="0"/>
              <a:t> information about the </a:t>
            </a:r>
            <a:r>
              <a:rPr lang="en-US" sz="4400" b="1" dirty="0"/>
              <a:t>local region</a:t>
            </a:r>
            <a:r>
              <a:rPr lang="en-US" sz="4400" dirty="0"/>
              <a:t>. However, when </a:t>
            </a:r>
            <a:r>
              <a:rPr lang="en-US" sz="4400" i="1" dirty="0"/>
              <a:t>P becomes larger, </a:t>
            </a:r>
            <a:r>
              <a:rPr lang="en-US" sz="4400" dirty="0"/>
              <a:t>the dimension of the descriptor also increases.</a:t>
            </a:r>
          </a:p>
          <a:p>
            <a:r>
              <a:rPr lang="en-US" sz="4400" dirty="0"/>
              <a:t>MLBP operators with different values of </a:t>
            </a:r>
            <a:r>
              <a:rPr lang="en-US" sz="4400" i="1" dirty="0"/>
              <a:t>R encode different local image structures, ranging from micro to macro details</a:t>
            </a:r>
            <a:endParaRPr lang="en-US" sz="4400" dirty="0"/>
          </a:p>
          <a:p>
            <a:endParaRPr lang="en-IN" dirty="0"/>
          </a:p>
        </p:txBody>
      </p:sp>
    </p:spTree>
    <p:extLst>
      <p:ext uri="{BB962C8B-B14F-4D97-AF65-F5344CB8AC3E}">
        <p14:creationId xmlns:p14="http://schemas.microsoft.com/office/powerpoint/2010/main" val="24198680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0"/>
            <a:ext cx="8229600" cy="5141168"/>
          </a:xfrm>
        </p:spPr>
        <p:txBody>
          <a:bodyPr/>
          <a:lstStyle/>
          <a:p>
            <a:endParaRPr lang="en-IN" dirty="0"/>
          </a:p>
        </p:txBody>
      </p:sp>
      <p:pic>
        <p:nvPicPr>
          <p:cNvPr id="28674" name="Picture 2" descr="F:\July 2020 -Dec 2020\biometrics\images\unit 2 images\LBPMLB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20658"/>
            <a:ext cx="8928992" cy="652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61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IRIS</a:t>
            </a:r>
            <a:endParaRPr lang="en-IN" dirty="0">
              <a:solidFill>
                <a:srgbClr val="FF0000"/>
              </a:solidFill>
            </a:endParaRPr>
          </a:p>
        </p:txBody>
      </p:sp>
      <p:sp>
        <p:nvSpPr>
          <p:cNvPr id="3" name="Content Placeholder 2"/>
          <p:cNvSpPr>
            <a:spLocks noGrp="1"/>
          </p:cNvSpPr>
          <p:nvPr>
            <p:ph idx="1"/>
          </p:nvPr>
        </p:nvSpPr>
        <p:spPr/>
        <p:txBody>
          <a:bodyPr/>
          <a:lstStyle/>
          <a:p>
            <a:r>
              <a:rPr lang="en-US" i="1" dirty="0"/>
              <a:t>Iris recognition and acquisition</a:t>
            </a:r>
          </a:p>
          <a:p>
            <a:r>
              <a:rPr lang="en-US" i="1" dirty="0"/>
              <a:t>Iris Segmentation, normalization and matching</a:t>
            </a:r>
          </a:p>
          <a:p>
            <a:endParaRPr lang="en-IN" dirty="0"/>
          </a:p>
        </p:txBody>
      </p:sp>
    </p:spTree>
    <p:extLst>
      <p:ext uri="{BB962C8B-B14F-4D97-AF65-F5344CB8AC3E}">
        <p14:creationId xmlns:p14="http://schemas.microsoft.com/office/powerpoint/2010/main" val="7956466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IRIS RECOGNITION</a:t>
            </a:r>
            <a:endParaRPr lang="en-IN" dirty="0">
              <a:solidFill>
                <a:srgbClr val="FF0000"/>
              </a:solidFill>
            </a:endParaRPr>
          </a:p>
        </p:txBody>
      </p:sp>
      <p:sp>
        <p:nvSpPr>
          <p:cNvPr id="3" name="Content Placeholder 2"/>
          <p:cNvSpPr>
            <a:spLocks noGrp="1"/>
          </p:cNvSpPr>
          <p:nvPr>
            <p:ph idx="1"/>
          </p:nvPr>
        </p:nvSpPr>
        <p:spPr/>
        <p:txBody>
          <a:bodyPr>
            <a:normAutofit/>
          </a:bodyPr>
          <a:lstStyle/>
          <a:p>
            <a:r>
              <a:rPr lang="en-US" dirty="0"/>
              <a:t>The use of the </a:t>
            </a:r>
            <a:r>
              <a:rPr lang="en-US" b="1" dirty="0"/>
              <a:t>ocular region </a:t>
            </a:r>
            <a:r>
              <a:rPr lang="en-US" dirty="0"/>
              <a:t>as a biometric trait has gained importance, especially due to significant advancements made in iris recognition since 1993. </a:t>
            </a:r>
          </a:p>
          <a:p>
            <a:r>
              <a:rPr lang="en-US" dirty="0"/>
              <a:t>The </a:t>
            </a:r>
            <a:r>
              <a:rPr lang="en-US" b="1" dirty="0"/>
              <a:t>ocular region </a:t>
            </a:r>
            <a:r>
              <a:rPr lang="en-US" dirty="0"/>
              <a:t>of the human face consists of the eyes and the surrounding structures such as facial skin, eyebrows, and nose bridge</a:t>
            </a:r>
            <a:endParaRPr lang="en-IN" dirty="0"/>
          </a:p>
        </p:txBody>
      </p:sp>
    </p:spTree>
    <p:extLst>
      <p:ext uri="{BB962C8B-B14F-4D97-AF65-F5344CB8AC3E}">
        <p14:creationId xmlns:p14="http://schemas.microsoft.com/office/powerpoint/2010/main" val="13984453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4638"/>
            <a:ext cx="8075240" cy="634082"/>
          </a:xfrm>
        </p:spPr>
        <p:txBody>
          <a:bodyPr>
            <a:normAutofit fontScale="90000"/>
          </a:bodyPr>
          <a:lstStyle/>
          <a:p>
            <a:r>
              <a:rPr lang="en-US" dirty="0">
                <a:solidFill>
                  <a:srgbClr val="FF0000"/>
                </a:solidFill>
              </a:rPr>
              <a:t>IRIS</a:t>
            </a:r>
            <a:endParaRPr lang="en-IN" dirty="0">
              <a:solidFill>
                <a:srgbClr val="FF0000"/>
              </a:solidFill>
            </a:endParaRPr>
          </a:p>
        </p:txBody>
      </p:sp>
      <p:sp>
        <p:nvSpPr>
          <p:cNvPr id="3" name="Content Placeholder 2"/>
          <p:cNvSpPr>
            <a:spLocks noGrp="1"/>
          </p:cNvSpPr>
          <p:nvPr>
            <p:ph idx="1"/>
          </p:nvPr>
        </p:nvSpPr>
        <p:spPr>
          <a:xfrm>
            <a:off x="457200" y="1196752"/>
            <a:ext cx="8229600" cy="5328592"/>
          </a:xfrm>
        </p:spPr>
        <p:txBody>
          <a:bodyPr>
            <a:normAutofit/>
          </a:bodyPr>
          <a:lstStyle/>
          <a:p>
            <a:r>
              <a:rPr lang="en-US" dirty="0"/>
              <a:t>The </a:t>
            </a:r>
            <a:r>
              <a:rPr lang="en-US" b="1" dirty="0"/>
              <a:t>iris</a:t>
            </a:r>
            <a:r>
              <a:rPr lang="en-US" dirty="0"/>
              <a:t> is an internal organ of the eye that is located just behind the </a:t>
            </a:r>
            <a:r>
              <a:rPr lang="en-US" b="1" dirty="0"/>
              <a:t>cornea </a:t>
            </a:r>
            <a:r>
              <a:rPr lang="en-US" dirty="0"/>
              <a:t>and </a:t>
            </a:r>
            <a:r>
              <a:rPr lang="en-US" b="1" dirty="0"/>
              <a:t>in front of the lens</a:t>
            </a:r>
            <a:r>
              <a:rPr lang="en-US" dirty="0"/>
              <a:t>. </a:t>
            </a:r>
          </a:p>
          <a:p>
            <a:r>
              <a:rPr lang="en-US" dirty="0"/>
              <a:t>The primary function of the iris is to </a:t>
            </a:r>
            <a:r>
              <a:rPr lang="en-US" b="1" dirty="0"/>
              <a:t>regulate the amount of light entering the eye</a:t>
            </a:r>
            <a:r>
              <a:rPr lang="en-US" dirty="0"/>
              <a:t> by </a:t>
            </a:r>
            <a:r>
              <a:rPr lang="en-US" b="1" dirty="0"/>
              <a:t>dilating or contracting </a:t>
            </a:r>
            <a:r>
              <a:rPr lang="en-US" dirty="0"/>
              <a:t>a small opening in it called the </a:t>
            </a:r>
            <a:r>
              <a:rPr lang="en-US" b="1" dirty="0"/>
              <a:t>pupil</a:t>
            </a:r>
            <a:r>
              <a:rPr lang="en-US" dirty="0"/>
              <a:t>.</a:t>
            </a:r>
          </a:p>
          <a:p>
            <a:r>
              <a:rPr lang="en-IN" dirty="0"/>
              <a:t>The </a:t>
            </a:r>
            <a:r>
              <a:rPr lang="en-US" dirty="0"/>
              <a:t>iris contracts the pupil when the ambient illumination is high and dilates it when the </a:t>
            </a:r>
            <a:r>
              <a:rPr lang="en-IN" dirty="0"/>
              <a:t>illumination is low.</a:t>
            </a:r>
          </a:p>
        </p:txBody>
      </p:sp>
    </p:spTree>
    <p:extLst>
      <p:ext uri="{BB962C8B-B14F-4D97-AF65-F5344CB8AC3E}">
        <p14:creationId xmlns:p14="http://schemas.microsoft.com/office/powerpoint/2010/main" val="932197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C24F86E-15AB-4C6F-9F29-0C4347979B18}" type="slidenum">
              <a:rPr lang="en-US"/>
              <a:pPr/>
              <a:t>11</a:t>
            </a:fld>
            <a:endParaRPr lang="en-US"/>
          </a:p>
        </p:txBody>
      </p:sp>
      <p:sp>
        <p:nvSpPr>
          <p:cNvPr id="92162" name="Rectangle 2"/>
          <p:cNvSpPr>
            <a:spLocks noGrp="1" noChangeArrowheads="1"/>
          </p:cNvSpPr>
          <p:nvPr>
            <p:ph type="title"/>
          </p:nvPr>
        </p:nvSpPr>
        <p:spPr>
          <a:xfrm>
            <a:off x="609600" y="569913"/>
            <a:ext cx="7772400" cy="612775"/>
          </a:xfrm>
        </p:spPr>
        <p:txBody>
          <a:bodyPr>
            <a:normAutofit fontScale="90000"/>
          </a:bodyPr>
          <a:lstStyle/>
          <a:p>
            <a:r>
              <a:rPr lang="en-GB" dirty="0">
                <a:solidFill>
                  <a:srgbClr val="FF0000"/>
                </a:solidFill>
              </a:rPr>
              <a:t>Challenges in Data Collection</a:t>
            </a:r>
          </a:p>
        </p:txBody>
      </p:sp>
      <p:sp>
        <p:nvSpPr>
          <p:cNvPr id="92163" name="Rectangle 3" descr="Rectangle: Click to edit Master text styles&#10;Second level&#10;Third level&#10;Fourth level&#10;Fifth level"/>
          <p:cNvSpPr>
            <a:spLocks noGrp="1" noChangeArrowheads="1"/>
          </p:cNvSpPr>
          <p:nvPr>
            <p:ph type="body" idx="1"/>
          </p:nvPr>
        </p:nvSpPr>
        <p:spPr/>
        <p:txBody>
          <a:bodyPr/>
          <a:lstStyle/>
          <a:p>
            <a:r>
              <a:rPr lang="en-GB" dirty="0"/>
              <a:t>The biometric </a:t>
            </a:r>
            <a:r>
              <a:rPr lang="en-GB" b="1" dirty="0"/>
              <a:t>features</a:t>
            </a:r>
            <a:r>
              <a:rPr lang="en-GB" dirty="0"/>
              <a:t> may change</a:t>
            </a:r>
          </a:p>
          <a:p>
            <a:r>
              <a:rPr lang="en-GB" dirty="0"/>
              <a:t>The </a:t>
            </a:r>
            <a:r>
              <a:rPr lang="en-GB" b="1" dirty="0"/>
              <a:t>presentation</a:t>
            </a:r>
            <a:r>
              <a:rPr lang="en-GB" dirty="0"/>
              <a:t> of the biometric feature at the sensor may change</a:t>
            </a:r>
          </a:p>
          <a:p>
            <a:r>
              <a:rPr lang="en-GB" dirty="0"/>
              <a:t>The </a:t>
            </a:r>
            <a:r>
              <a:rPr lang="en-GB" b="1" dirty="0"/>
              <a:t>performance</a:t>
            </a:r>
            <a:r>
              <a:rPr lang="en-GB" dirty="0"/>
              <a:t> of the sensor itself may change</a:t>
            </a:r>
          </a:p>
          <a:p>
            <a:r>
              <a:rPr lang="en-GB" dirty="0"/>
              <a:t>The </a:t>
            </a:r>
            <a:r>
              <a:rPr lang="en-GB" b="1" dirty="0"/>
              <a:t>surrounding</a:t>
            </a:r>
            <a:r>
              <a:rPr lang="en-GB" dirty="0"/>
              <a:t> environmental conditions may change</a:t>
            </a:r>
          </a:p>
        </p:txBody>
      </p:sp>
    </p:spTree>
    <p:extLst>
      <p:ext uri="{BB962C8B-B14F-4D97-AF65-F5344CB8AC3E}">
        <p14:creationId xmlns:p14="http://schemas.microsoft.com/office/powerpoint/2010/main" val="8951055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075240" cy="634082"/>
          </a:xfrm>
        </p:spPr>
        <p:txBody>
          <a:bodyPr>
            <a:normAutofit fontScale="90000"/>
          </a:bodyPr>
          <a:lstStyle/>
          <a:p>
            <a:r>
              <a:rPr lang="en-US" dirty="0">
                <a:solidFill>
                  <a:srgbClr val="FF0000"/>
                </a:solidFill>
              </a:rPr>
              <a:t>IRIS</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971600" y="836712"/>
            <a:ext cx="7704856" cy="5805264"/>
          </a:xfrm>
          <a:prstGeom prst="rect">
            <a:avLst/>
          </a:prstGeom>
        </p:spPr>
      </p:pic>
    </p:spTree>
    <p:extLst>
      <p:ext uri="{BB962C8B-B14F-4D97-AF65-F5344CB8AC3E}">
        <p14:creationId xmlns:p14="http://schemas.microsoft.com/office/powerpoint/2010/main" val="3078490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LAYERS OF IRIS</a:t>
            </a:r>
            <a:endParaRPr lang="en-IN" dirty="0">
              <a:solidFill>
                <a:srgbClr val="FF0000"/>
              </a:solidFill>
            </a:endParaRPr>
          </a:p>
        </p:txBody>
      </p:sp>
      <p:sp>
        <p:nvSpPr>
          <p:cNvPr id="3" name="Content Placeholder 2"/>
          <p:cNvSpPr>
            <a:spLocks noGrp="1"/>
          </p:cNvSpPr>
          <p:nvPr>
            <p:ph idx="1"/>
          </p:nvPr>
        </p:nvSpPr>
        <p:spPr>
          <a:xfrm>
            <a:off x="457200" y="1600200"/>
            <a:ext cx="8229600" cy="4925144"/>
          </a:xfrm>
        </p:spPr>
        <p:txBody>
          <a:bodyPr>
            <a:noAutofit/>
          </a:bodyPr>
          <a:lstStyle/>
          <a:p>
            <a:r>
              <a:rPr lang="en-US" dirty="0"/>
              <a:t>The iris is a multilayered structure and a cross-section of the iris </a:t>
            </a:r>
            <a:r>
              <a:rPr lang="en-IN" dirty="0"/>
              <a:t>reveals the following layers:</a:t>
            </a:r>
          </a:p>
          <a:p>
            <a:r>
              <a:rPr lang="en-US" dirty="0"/>
              <a:t>The </a:t>
            </a:r>
            <a:r>
              <a:rPr lang="en-US" b="1" dirty="0"/>
              <a:t>posterior layer:  </a:t>
            </a:r>
            <a:r>
              <a:rPr lang="en-US" dirty="0"/>
              <a:t>at the back, which is two cells thick, contains heavily pigmented epithelial cells, making it impenetrable to light.</a:t>
            </a:r>
          </a:p>
          <a:p>
            <a:r>
              <a:rPr lang="en-US" dirty="0"/>
              <a:t>The </a:t>
            </a:r>
            <a:r>
              <a:rPr lang="en-US" b="1" dirty="0"/>
              <a:t>muscle layer: </a:t>
            </a:r>
            <a:r>
              <a:rPr lang="en-US" dirty="0"/>
              <a:t>Above it consists of the sphincter and dilator muscles that contract </a:t>
            </a:r>
            <a:r>
              <a:rPr lang="en-IN" dirty="0"/>
              <a:t>and dilate the pupil</a:t>
            </a:r>
          </a:p>
        </p:txBody>
      </p:sp>
    </p:spTree>
    <p:extLst>
      <p:ext uri="{BB962C8B-B14F-4D97-AF65-F5344CB8AC3E}">
        <p14:creationId xmlns:p14="http://schemas.microsoft.com/office/powerpoint/2010/main" val="39549930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p:spPr>
        <p:txBody>
          <a:bodyPr/>
          <a:lstStyle/>
          <a:p>
            <a:r>
              <a:rPr lang="en-US" dirty="0">
                <a:solidFill>
                  <a:srgbClr val="FF0000"/>
                </a:solidFill>
              </a:rPr>
              <a:t>LAYERS OF IRIS</a:t>
            </a:r>
            <a:endParaRPr lang="en-IN" dirty="0">
              <a:solidFill>
                <a:srgbClr val="FF0000"/>
              </a:solidFill>
            </a:endParaRPr>
          </a:p>
        </p:txBody>
      </p:sp>
      <p:sp>
        <p:nvSpPr>
          <p:cNvPr id="3" name="Content Placeholder 2"/>
          <p:cNvSpPr>
            <a:spLocks noGrp="1"/>
          </p:cNvSpPr>
          <p:nvPr>
            <p:ph idx="1"/>
          </p:nvPr>
        </p:nvSpPr>
        <p:spPr>
          <a:xfrm>
            <a:off x="457200" y="1124744"/>
            <a:ext cx="8229600" cy="5112568"/>
          </a:xfrm>
        </p:spPr>
        <p:txBody>
          <a:bodyPr>
            <a:noAutofit/>
          </a:bodyPr>
          <a:lstStyle/>
          <a:p>
            <a:pPr marL="0" indent="0">
              <a:buNone/>
            </a:pPr>
            <a:endParaRPr lang="en-IN" sz="2400" dirty="0"/>
          </a:p>
          <a:p>
            <a:r>
              <a:rPr lang="en-US" dirty="0"/>
              <a:t>The </a:t>
            </a:r>
            <a:r>
              <a:rPr lang="en-US" b="1" dirty="0"/>
              <a:t>Stromal layer</a:t>
            </a:r>
            <a:r>
              <a:rPr lang="en-US" dirty="0"/>
              <a:t>: located above the muscles, is made up of collagenous connective tissue (arranged in an arch-like configuration) and blood vessels (arranged </a:t>
            </a:r>
            <a:r>
              <a:rPr lang="en-IN" dirty="0"/>
              <a:t>along the radial direction).</a:t>
            </a:r>
          </a:p>
          <a:p>
            <a:r>
              <a:rPr lang="en-US" dirty="0"/>
              <a:t>The </a:t>
            </a:r>
            <a:r>
              <a:rPr lang="en-US" b="1" dirty="0"/>
              <a:t>anterior border layer</a:t>
            </a:r>
            <a:r>
              <a:rPr lang="en-US" dirty="0"/>
              <a:t>:  is the foremost layer and has an increased density of </a:t>
            </a:r>
            <a:r>
              <a:rPr lang="en-US" dirty="0" err="1"/>
              <a:t>chromatophores</a:t>
            </a:r>
            <a:r>
              <a:rPr lang="en-US" dirty="0"/>
              <a:t> (i.e., pigment containing cells) compared to the stromal layer</a:t>
            </a:r>
            <a:endParaRPr lang="en-IN" dirty="0"/>
          </a:p>
        </p:txBody>
      </p:sp>
    </p:spTree>
    <p:extLst>
      <p:ext uri="{BB962C8B-B14F-4D97-AF65-F5344CB8AC3E}">
        <p14:creationId xmlns:p14="http://schemas.microsoft.com/office/powerpoint/2010/main" val="12331404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ANTERIOR PORTION</a:t>
            </a:r>
            <a:endParaRPr lang="en-IN" dirty="0">
              <a:solidFill>
                <a:srgbClr val="FF0000"/>
              </a:solidFill>
            </a:endParaRPr>
          </a:p>
        </p:txBody>
      </p:sp>
      <p:sp>
        <p:nvSpPr>
          <p:cNvPr id="3" name="Content Placeholder 2"/>
          <p:cNvSpPr>
            <a:spLocks noGrp="1"/>
          </p:cNvSpPr>
          <p:nvPr>
            <p:ph idx="1"/>
          </p:nvPr>
        </p:nvSpPr>
        <p:spPr/>
        <p:txBody>
          <a:bodyPr/>
          <a:lstStyle/>
          <a:p>
            <a:r>
              <a:rPr lang="en-US" dirty="0"/>
              <a:t>The anterior portion of the iris - consisting collectively of the muscles, </a:t>
            </a:r>
            <a:r>
              <a:rPr lang="en-US" dirty="0" err="1"/>
              <a:t>stroma</a:t>
            </a:r>
            <a:r>
              <a:rPr lang="en-US" dirty="0"/>
              <a:t>, and the border layers - is the foremost visible portion of the iris.</a:t>
            </a:r>
          </a:p>
          <a:p>
            <a:r>
              <a:rPr lang="en-US" dirty="0"/>
              <a:t>Therefore, it can imaged by a </a:t>
            </a:r>
            <a:r>
              <a:rPr lang="en-US" b="1" dirty="0"/>
              <a:t>camera </a:t>
            </a:r>
            <a:r>
              <a:rPr lang="en-US" dirty="0"/>
              <a:t>and is the focus of all automated iris recognition systems.</a:t>
            </a:r>
            <a:endParaRPr lang="en-IN" dirty="0"/>
          </a:p>
        </p:txBody>
      </p:sp>
    </p:spTree>
    <p:extLst>
      <p:ext uri="{BB962C8B-B14F-4D97-AF65-F5344CB8AC3E}">
        <p14:creationId xmlns:p14="http://schemas.microsoft.com/office/powerpoint/2010/main" val="8904023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IRIS IMAGE</a:t>
            </a:r>
            <a:endParaRPr lang="en-IN" dirty="0">
              <a:solidFill>
                <a:srgbClr val="FF0000"/>
              </a:solidFill>
            </a:endParaRPr>
          </a:p>
        </p:txBody>
      </p:sp>
      <p:sp>
        <p:nvSpPr>
          <p:cNvPr id="3" name="Content Placeholder 2"/>
          <p:cNvSpPr>
            <a:spLocks noGrp="1"/>
          </p:cNvSpPr>
          <p:nvPr>
            <p:ph idx="1"/>
          </p:nvPr>
        </p:nvSpPr>
        <p:spPr/>
        <p:txBody>
          <a:bodyPr/>
          <a:lstStyle/>
          <a:p>
            <a:r>
              <a:rPr lang="en-US" dirty="0"/>
              <a:t>Figure shows an image of the iris as viewed by a near-infrared camera. </a:t>
            </a:r>
          </a:p>
          <a:p>
            <a:r>
              <a:rPr lang="en-US" dirty="0"/>
              <a:t>The iris, from this perspective, appears as an annular entity bound by the pupillary boundary (that separates it from the dark pupil) and the </a:t>
            </a:r>
            <a:r>
              <a:rPr lang="en-US" dirty="0" err="1"/>
              <a:t>limbus</a:t>
            </a:r>
            <a:r>
              <a:rPr lang="en-US" dirty="0"/>
              <a:t> boundary (that separates it </a:t>
            </a:r>
            <a:r>
              <a:rPr lang="en-IN" dirty="0"/>
              <a:t>from the white sclera).</a:t>
            </a:r>
          </a:p>
        </p:txBody>
      </p:sp>
    </p:spTree>
    <p:extLst>
      <p:ext uri="{BB962C8B-B14F-4D97-AF65-F5344CB8AC3E}">
        <p14:creationId xmlns:p14="http://schemas.microsoft.com/office/powerpoint/2010/main" val="37761339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4624"/>
            <a:ext cx="8229600" cy="418058"/>
          </a:xfrm>
        </p:spPr>
        <p:txBody>
          <a:bodyPr>
            <a:normAutofit fontScale="90000"/>
          </a:bodyPr>
          <a:lstStyle/>
          <a:p>
            <a:r>
              <a:rPr lang="en-US" dirty="0">
                <a:solidFill>
                  <a:srgbClr val="FF0000"/>
                </a:solidFill>
              </a:rPr>
              <a:t>IRIS IMAGE</a:t>
            </a:r>
            <a:endParaRPr lang="en-IN" dirty="0">
              <a:solidFill>
                <a:srgbClr val="FF0000"/>
              </a:solidFill>
            </a:endParaRPr>
          </a:p>
        </p:txBody>
      </p:sp>
      <p:pic>
        <p:nvPicPr>
          <p:cNvPr id="24578" name="Picture 2" descr="F:\July 2020 -Dec 2020\biometrics\images\unit 2 images\IRIS IMAG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620688"/>
            <a:ext cx="8640960"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5221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IRIS ZONES</a:t>
            </a:r>
            <a:endParaRPr lang="en-IN" dirty="0">
              <a:solidFill>
                <a:srgbClr val="FF0000"/>
              </a:solidFill>
            </a:endParaRPr>
          </a:p>
        </p:txBody>
      </p:sp>
      <p:sp>
        <p:nvSpPr>
          <p:cNvPr id="3" name="Content Placeholder 2"/>
          <p:cNvSpPr>
            <a:spLocks noGrp="1"/>
          </p:cNvSpPr>
          <p:nvPr>
            <p:ph idx="1"/>
          </p:nvPr>
        </p:nvSpPr>
        <p:spPr>
          <a:xfrm>
            <a:off x="457200" y="1600200"/>
            <a:ext cx="8507288" cy="5069160"/>
          </a:xfrm>
        </p:spPr>
        <p:txBody>
          <a:bodyPr>
            <a:normAutofit fontScale="85000" lnSpcReduction="20000"/>
          </a:bodyPr>
          <a:lstStyle/>
          <a:p>
            <a:r>
              <a:rPr lang="en-US" dirty="0"/>
              <a:t>The iris image is partitioned into two zones:  the central pupillary zone and the surrounding </a:t>
            </a:r>
            <a:r>
              <a:rPr lang="en-US" dirty="0" err="1"/>
              <a:t>ciliary</a:t>
            </a:r>
            <a:r>
              <a:rPr lang="en-US" dirty="0"/>
              <a:t> zone. </a:t>
            </a:r>
          </a:p>
          <a:p>
            <a:r>
              <a:rPr lang="en-US" dirty="0"/>
              <a:t>These two zones are divided by a </a:t>
            </a:r>
            <a:r>
              <a:rPr lang="en-US" b="1" dirty="0"/>
              <a:t>circular zigzag ridgeline known as the </a:t>
            </a:r>
            <a:r>
              <a:rPr lang="en-US" b="1" dirty="0" err="1"/>
              <a:t>collarette</a:t>
            </a:r>
            <a:r>
              <a:rPr lang="en-US" b="1" dirty="0"/>
              <a:t>. </a:t>
            </a:r>
          </a:p>
          <a:p>
            <a:r>
              <a:rPr lang="en-US" dirty="0"/>
              <a:t>Many pit-like irregular structures appear mainly in the region around the </a:t>
            </a:r>
            <a:r>
              <a:rPr lang="en-US" dirty="0" err="1"/>
              <a:t>collarette</a:t>
            </a:r>
            <a:r>
              <a:rPr lang="en-US" dirty="0"/>
              <a:t>. These structures are called </a:t>
            </a:r>
            <a:r>
              <a:rPr lang="en-US" b="1" dirty="0"/>
              <a:t>crypts </a:t>
            </a:r>
            <a:r>
              <a:rPr lang="en-US" dirty="0"/>
              <a:t>(Fuchs crypts) and they </a:t>
            </a:r>
            <a:r>
              <a:rPr lang="en-US" b="1" dirty="0"/>
              <a:t>permit fluids </a:t>
            </a:r>
            <a:r>
              <a:rPr lang="en-US" dirty="0"/>
              <a:t>to quickly enter and exit the iris during dilation and contraction of the pupil. </a:t>
            </a:r>
          </a:p>
          <a:p>
            <a:r>
              <a:rPr lang="en-US" dirty="0"/>
              <a:t>Near the outer part of the </a:t>
            </a:r>
            <a:r>
              <a:rPr lang="en-US" dirty="0" err="1"/>
              <a:t>ciliary</a:t>
            </a:r>
            <a:r>
              <a:rPr lang="en-US" dirty="0"/>
              <a:t> zone, concentric lines can be seen, especially in case of darkly pigmented irides1. These lines become deeper as the pupil dilates and are called contraction </a:t>
            </a:r>
            <a:r>
              <a:rPr lang="en-US" b="1" dirty="0"/>
              <a:t>furrows</a:t>
            </a:r>
            <a:r>
              <a:rPr lang="en-US" dirty="0"/>
              <a:t>. In the pupillary zone, radial furrows </a:t>
            </a:r>
            <a:r>
              <a:rPr lang="en-IN" dirty="0"/>
              <a:t>are observed.</a:t>
            </a:r>
          </a:p>
        </p:txBody>
      </p:sp>
    </p:spTree>
    <p:extLst>
      <p:ext uri="{BB962C8B-B14F-4D97-AF65-F5344CB8AC3E}">
        <p14:creationId xmlns:p14="http://schemas.microsoft.com/office/powerpoint/2010/main" val="24180205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IRIS ZONES</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965774" y="1628800"/>
            <a:ext cx="7134618" cy="4680520"/>
          </a:xfrm>
          <a:prstGeom prst="rect">
            <a:avLst/>
          </a:prstGeom>
        </p:spPr>
      </p:pic>
    </p:spTree>
    <p:extLst>
      <p:ext uri="{BB962C8B-B14F-4D97-AF65-F5344CB8AC3E}">
        <p14:creationId xmlns:p14="http://schemas.microsoft.com/office/powerpoint/2010/main" val="724365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076" y="0"/>
            <a:ext cx="8229600" cy="490066"/>
          </a:xfrm>
        </p:spPr>
        <p:txBody>
          <a:bodyPr>
            <a:normAutofit fontScale="90000"/>
          </a:bodyPr>
          <a:lstStyle/>
          <a:p>
            <a:r>
              <a:rPr lang="en-US" dirty="0">
                <a:solidFill>
                  <a:srgbClr val="FF0000"/>
                </a:solidFill>
              </a:rPr>
              <a:t>IRIS</a:t>
            </a:r>
            <a:endParaRPr lang="en-IN" dirty="0">
              <a:solidFill>
                <a:srgbClr val="FF0000"/>
              </a:solidFill>
            </a:endParaRPr>
          </a:p>
        </p:txBody>
      </p:sp>
      <p:sp>
        <p:nvSpPr>
          <p:cNvPr id="3" name="Content Placeholder 2"/>
          <p:cNvSpPr>
            <a:spLocks noGrp="1"/>
          </p:cNvSpPr>
          <p:nvPr>
            <p:ph idx="1"/>
          </p:nvPr>
        </p:nvSpPr>
        <p:spPr>
          <a:xfrm>
            <a:off x="323528" y="980728"/>
            <a:ext cx="8517632" cy="4525963"/>
          </a:xfrm>
        </p:spPr>
        <p:txBody>
          <a:bodyPr>
            <a:normAutofit fontScale="92500" lnSpcReduction="10000"/>
          </a:bodyPr>
          <a:lstStyle/>
          <a:p>
            <a:r>
              <a:rPr lang="en-US" dirty="0"/>
              <a:t>The color of the iris is primarily defined by the </a:t>
            </a:r>
            <a:r>
              <a:rPr lang="en-US" b="1" dirty="0"/>
              <a:t>pigmentation</a:t>
            </a:r>
            <a:r>
              <a:rPr lang="en-US" dirty="0"/>
              <a:t> present in it. The pigmentation itself is controlled by the number of </a:t>
            </a:r>
            <a:r>
              <a:rPr lang="en-US" b="1" dirty="0"/>
              <a:t>melanin granules </a:t>
            </a:r>
            <a:r>
              <a:rPr lang="en-US" dirty="0"/>
              <a:t>- a genetically determined factor. </a:t>
            </a:r>
          </a:p>
          <a:p>
            <a:r>
              <a:rPr lang="en-US" dirty="0"/>
              <a:t>However, other factors, such as the cellular density of the </a:t>
            </a:r>
            <a:r>
              <a:rPr lang="en-US" dirty="0" err="1"/>
              <a:t>stroma</a:t>
            </a:r>
            <a:r>
              <a:rPr lang="en-US" dirty="0"/>
              <a:t>, can also affect the color of the iris. </a:t>
            </a:r>
          </a:p>
          <a:p>
            <a:r>
              <a:rPr lang="en-US" dirty="0"/>
              <a:t>The color of the iris does </a:t>
            </a:r>
            <a:r>
              <a:rPr lang="en-US" i="1" dirty="0"/>
              <a:t>not </a:t>
            </a:r>
            <a:r>
              <a:rPr lang="en-US" dirty="0"/>
              <a:t>play a significant role in iris recognition systems. </a:t>
            </a:r>
          </a:p>
          <a:p>
            <a:r>
              <a:rPr lang="en-US" dirty="0"/>
              <a:t>It is the texture detail present in the anterior portion of the iris that is useful for recognition.</a:t>
            </a:r>
            <a:endParaRPr lang="en-IN" dirty="0"/>
          </a:p>
        </p:txBody>
      </p:sp>
    </p:spTree>
    <p:extLst>
      <p:ext uri="{BB962C8B-B14F-4D97-AF65-F5344CB8AC3E}">
        <p14:creationId xmlns:p14="http://schemas.microsoft.com/office/powerpoint/2010/main" val="14273030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Design of an Iris Recognition System</a:t>
            </a:r>
            <a:endParaRPr lang="en-IN" dirty="0">
              <a:solidFill>
                <a:srgbClr val="FF0000"/>
              </a:solidFill>
            </a:endParaRPr>
          </a:p>
        </p:txBody>
      </p:sp>
      <p:sp>
        <p:nvSpPr>
          <p:cNvPr id="3" name="Content Placeholder 2"/>
          <p:cNvSpPr>
            <a:spLocks noGrp="1"/>
          </p:cNvSpPr>
          <p:nvPr>
            <p:ph idx="1"/>
          </p:nvPr>
        </p:nvSpPr>
        <p:spPr/>
        <p:txBody>
          <a:bodyPr>
            <a:normAutofit fontScale="85000" lnSpcReduction="10000"/>
          </a:bodyPr>
          <a:lstStyle/>
          <a:p>
            <a:r>
              <a:rPr lang="en-US" dirty="0"/>
              <a:t>An iris recognition system may be viewed as a pattern matching system whose goal is to compare two </a:t>
            </a:r>
            <a:r>
              <a:rPr lang="en-US" dirty="0" err="1"/>
              <a:t>irides</a:t>
            </a:r>
            <a:r>
              <a:rPr lang="en-US" dirty="0"/>
              <a:t> and generate a match score indicating their degree of similarity or dissimilarity. </a:t>
            </a:r>
          </a:p>
          <a:p>
            <a:r>
              <a:rPr lang="en-US" dirty="0"/>
              <a:t>Thus, a typical iris recognition system has four different modules:</a:t>
            </a:r>
          </a:p>
          <a:p>
            <a:pPr marL="514350" indent="-514350">
              <a:buFont typeface="+mj-lt"/>
              <a:buAutoNum type="arabicPeriod"/>
            </a:pPr>
            <a:r>
              <a:rPr lang="en-US" dirty="0"/>
              <a:t>The acquisition</a:t>
            </a:r>
          </a:p>
          <a:p>
            <a:pPr marL="514350" indent="-514350">
              <a:buFont typeface="+mj-lt"/>
              <a:buAutoNum type="arabicPeriod"/>
            </a:pPr>
            <a:r>
              <a:rPr lang="en-US" dirty="0"/>
              <a:t>Segmentation</a:t>
            </a:r>
          </a:p>
          <a:p>
            <a:pPr marL="514350" indent="-514350">
              <a:buFont typeface="+mj-lt"/>
              <a:buAutoNum type="arabicPeriod"/>
            </a:pPr>
            <a:r>
              <a:rPr lang="en-US" dirty="0"/>
              <a:t>Normalization, and</a:t>
            </a:r>
          </a:p>
          <a:p>
            <a:pPr marL="514350" indent="-514350">
              <a:buFont typeface="+mj-lt"/>
              <a:buAutoNum type="arabicPeriod"/>
            </a:pPr>
            <a:r>
              <a:rPr lang="en-US" dirty="0"/>
              <a:t>Encoding/matching modules.</a:t>
            </a:r>
            <a:endParaRPr lang="en-IN" dirty="0"/>
          </a:p>
        </p:txBody>
      </p:sp>
    </p:spTree>
    <p:extLst>
      <p:ext uri="{BB962C8B-B14F-4D97-AF65-F5344CB8AC3E}">
        <p14:creationId xmlns:p14="http://schemas.microsoft.com/office/powerpoint/2010/main" val="3472976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57200" y="15785"/>
            <a:ext cx="8229600" cy="850106"/>
          </a:xfrm>
        </p:spPr>
        <p:txBody>
          <a:bodyPr>
            <a:normAutofit/>
          </a:bodyPr>
          <a:lstStyle/>
          <a:p>
            <a:r>
              <a:rPr lang="en-US" dirty="0">
                <a:solidFill>
                  <a:srgbClr val="FF0000"/>
                </a:solidFill>
              </a:rPr>
              <a:t>Image Preprocessing</a:t>
            </a:r>
          </a:p>
        </p:txBody>
      </p:sp>
      <p:sp>
        <p:nvSpPr>
          <p:cNvPr id="53251" name="Content Placeholder 2"/>
          <p:cNvSpPr>
            <a:spLocks noGrp="1"/>
          </p:cNvSpPr>
          <p:nvPr>
            <p:ph idx="1"/>
          </p:nvPr>
        </p:nvSpPr>
        <p:spPr>
          <a:xfrm>
            <a:off x="457200" y="1052736"/>
            <a:ext cx="8229600" cy="5472608"/>
          </a:xfrm>
        </p:spPr>
        <p:txBody>
          <a:bodyPr>
            <a:normAutofit/>
          </a:bodyPr>
          <a:lstStyle/>
          <a:p>
            <a:r>
              <a:rPr lang="en-US" dirty="0"/>
              <a:t>Preprocessing involves steps to make</a:t>
            </a:r>
            <a:r>
              <a:rPr lang="en-US" b="1" dirty="0"/>
              <a:t> image </a:t>
            </a:r>
            <a:r>
              <a:rPr lang="en-US" dirty="0"/>
              <a:t>suitable for </a:t>
            </a:r>
            <a:r>
              <a:rPr lang="en-US" b="1" dirty="0"/>
              <a:t>feature extraction and matching</a:t>
            </a:r>
          </a:p>
          <a:p>
            <a:r>
              <a:rPr lang="en-IN" dirty="0"/>
              <a:t>Most of the engineers spend a good amount of time in data pre-processing before building the model.</a:t>
            </a:r>
          </a:p>
          <a:p>
            <a:r>
              <a:rPr lang="en-IN" dirty="0"/>
              <a:t>The aim of pre-processing is an </a:t>
            </a:r>
            <a:r>
              <a:rPr lang="en-IN" b="1" dirty="0"/>
              <a:t>improvement</a:t>
            </a:r>
            <a:r>
              <a:rPr lang="en-IN" dirty="0"/>
              <a:t> of the image data that suppresses undesired distortions or enhances some image features relevant for further processing and analysis task. </a:t>
            </a:r>
            <a:endParaRPr lang="en-US" dirty="0"/>
          </a:p>
          <a:p>
            <a:pPr>
              <a:buFont typeface="Arial" pitchFamily="34" charset="0"/>
              <a:buNone/>
            </a:pPr>
            <a:endParaRPr lang="en-US" dirty="0"/>
          </a:p>
        </p:txBody>
      </p:sp>
      <p:sp>
        <p:nvSpPr>
          <p:cNvPr id="9" name="Slide Number Placeholder 8"/>
          <p:cNvSpPr>
            <a:spLocks noGrp="1"/>
          </p:cNvSpPr>
          <p:nvPr>
            <p:ph type="sldNum" sz="quarter" idx="12"/>
          </p:nvPr>
        </p:nvSpPr>
        <p:spPr/>
        <p:txBody>
          <a:bodyPr/>
          <a:lstStyle/>
          <a:p>
            <a:pPr>
              <a:defRPr/>
            </a:pPr>
            <a:fld id="{F3ABB5D9-75E4-444A-9965-03310838282D}" type="slidenum">
              <a:rPr lang="en-US" smtClean="0"/>
              <a:pPr>
                <a:defRPr/>
              </a:pPr>
              <a:t>12</a:t>
            </a:fld>
            <a:endParaRPr lang="en-US" dirty="0"/>
          </a:p>
        </p:txBody>
      </p:sp>
      <p:cxnSp>
        <p:nvCxnSpPr>
          <p:cNvPr id="11" name="Straight Arrow Connector 10"/>
          <p:cNvCxnSpPr/>
          <p:nvPr/>
        </p:nvCxnSpPr>
        <p:spPr>
          <a:xfrm rot="10800000" flipV="1">
            <a:off x="2019300" y="3810000"/>
            <a:ext cx="2171700" cy="8382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876800" y="3810000"/>
            <a:ext cx="2286000" cy="762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4152901" y="4229100"/>
            <a:ext cx="838200" cy="317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Date Placeholder 11"/>
          <p:cNvSpPr>
            <a:spLocks noGrp="1"/>
          </p:cNvSpPr>
          <p:nvPr>
            <p:ph type="dt" sz="quarter" idx="10"/>
          </p:nvPr>
        </p:nvSpPr>
        <p:spPr/>
        <p:txBody>
          <a:bodyPr/>
          <a:lstStyle/>
          <a:p>
            <a:pPr>
              <a:defRPr/>
            </a:pPr>
            <a:endParaRPr lang="en-US" dirty="0"/>
          </a:p>
        </p:txBody>
      </p:sp>
    </p:spTree>
    <p:extLst>
      <p:ext uri="{BB962C8B-B14F-4D97-AF65-F5344CB8AC3E}">
        <p14:creationId xmlns:p14="http://schemas.microsoft.com/office/powerpoint/2010/main" val="10008643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191" y="44624"/>
            <a:ext cx="8229600" cy="634082"/>
          </a:xfrm>
        </p:spPr>
        <p:txBody>
          <a:bodyPr>
            <a:noAutofit/>
          </a:bodyPr>
          <a:lstStyle/>
          <a:p>
            <a:r>
              <a:rPr lang="en-US" sz="3200" dirty="0">
                <a:solidFill>
                  <a:srgbClr val="FF0000"/>
                </a:solidFill>
              </a:rPr>
              <a:t>BLOCK DIAGRAM OF IRIS RECOGNITION SYSTEM</a:t>
            </a:r>
            <a:endParaRPr lang="en-IN" sz="3200" dirty="0">
              <a:solidFill>
                <a:srgbClr val="FF0000"/>
              </a:solidFill>
            </a:endParaRPr>
          </a:p>
        </p:txBody>
      </p:sp>
      <p:pic>
        <p:nvPicPr>
          <p:cNvPr id="25602" name="Picture 2" descr="F:\July 2020 -Dec 2020\biometrics\images\unit 2 images\IRIS RECOGNITION SYSTEM.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678706"/>
            <a:ext cx="8784976" cy="5702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3271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406" y="2954"/>
            <a:ext cx="8229600" cy="720080"/>
          </a:xfrm>
        </p:spPr>
        <p:txBody>
          <a:bodyPr>
            <a:normAutofit fontScale="90000"/>
          </a:bodyPr>
          <a:lstStyle/>
          <a:p>
            <a:r>
              <a:rPr lang="en-US" dirty="0">
                <a:solidFill>
                  <a:srgbClr val="FF0000"/>
                </a:solidFill>
              </a:rPr>
              <a:t>ACQUISITION</a:t>
            </a:r>
            <a:endParaRPr lang="en-IN" dirty="0">
              <a:solidFill>
                <a:srgbClr val="FF0000"/>
              </a:solidFill>
            </a:endParaRPr>
          </a:p>
        </p:txBody>
      </p:sp>
      <p:sp>
        <p:nvSpPr>
          <p:cNvPr id="3" name="Content Placeholder 2"/>
          <p:cNvSpPr>
            <a:spLocks noGrp="1"/>
          </p:cNvSpPr>
          <p:nvPr>
            <p:ph idx="1"/>
          </p:nvPr>
        </p:nvSpPr>
        <p:spPr>
          <a:xfrm>
            <a:off x="323528" y="980728"/>
            <a:ext cx="8640960" cy="5616624"/>
          </a:xfrm>
        </p:spPr>
        <p:txBody>
          <a:bodyPr>
            <a:normAutofit lnSpcReduction="10000"/>
          </a:bodyPr>
          <a:lstStyle/>
          <a:p>
            <a:r>
              <a:rPr lang="en-US" b="1" i="1" dirty="0"/>
              <a:t>Acquisition</a:t>
            </a:r>
            <a:r>
              <a:rPr lang="en-US" dirty="0"/>
              <a:t>: The role of the acquisition module is to obtain a </a:t>
            </a:r>
            <a:r>
              <a:rPr lang="en-US" b="1" dirty="0"/>
              <a:t>2D image </a:t>
            </a:r>
            <a:r>
              <a:rPr lang="en-US" dirty="0"/>
              <a:t>of the eye using a mono chrome </a:t>
            </a:r>
            <a:r>
              <a:rPr lang="en-US" b="1" dirty="0"/>
              <a:t>CCD camera </a:t>
            </a:r>
            <a:r>
              <a:rPr lang="en-US" dirty="0"/>
              <a:t>that is sensitive to the </a:t>
            </a:r>
            <a:r>
              <a:rPr lang="en-US" b="1" dirty="0"/>
              <a:t>near-infrared</a:t>
            </a:r>
            <a:r>
              <a:rPr lang="en-US" dirty="0"/>
              <a:t> (NIR) range of the electromagnetic spectrum. </a:t>
            </a:r>
          </a:p>
          <a:p>
            <a:r>
              <a:rPr lang="en-US" dirty="0"/>
              <a:t>An external source of NIR light, often co-located with the acquisition system, is used to illuminate the iris. </a:t>
            </a:r>
          </a:p>
          <a:p>
            <a:r>
              <a:rPr lang="en-US" dirty="0"/>
              <a:t>Most iris recognition systems require the participating individual to be cooperative and to place their eye in </a:t>
            </a:r>
            <a:r>
              <a:rPr lang="en-US" b="1" dirty="0"/>
              <a:t>close proximity </a:t>
            </a:r>
            <a:r>
              <a:rPr lang="en-US" dirty="0"/>
              <a:t>to the camera.</a:t>
            </a:r>
            <a:endParaRPr lang="en-IN" dirty="0"/>
          </a:p>
        </p:txBody>
      </p:sp>
    </p:spTree>
    <p:extLst>
      <p:ext uri="{BB962C8B-B14F-4D97-AF65-F5344CB8AC3E}">
        <p14:creationId xmlns:p14="http://schemas.microsoft.com/office/powerpoint/2010/main" val="28340362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04" y="116632"/>
            <a:ext cx="8229600" cy="634082"/>
          </a:xfrm>
        </p:spPr>
        <p:txBody>
          <a:bodyPr>
            <a:normAutofit fontScale="90000"/>
          </a:bodyPr>
          <a:lstStyle/>
          <a:p>
            <a:r>
              <a:rPr lang="en-US" dirty="0">
                <a:solidFill>
                  <a:srgbClr val="FF0000"/>
                </a:solidFill>
              </a:rPr>
              <a:t>SEGMENTATION</a:t>
            </a:r>
            <a:endParaRPr lang="en-IN" dirty="0">
              <a:solidFill>
                <a:srgbClr val="FF0000"/>
              </a:solidFill>
            </a:endParaRPr>
          </a:p>
        </p:txBody>
      </p:sp>
      <p:sp>
        <p:nvSpPr>
          <p:cNvPr id="3" name="Content Placeholder 2"/>
          <p:cNvSpPr>
            <a:spLocks noGrp="1"/>
          </p:cNvSpPr>
          <p:nvPr>
            <p:ph idx="1"/>
          </p:nvPr>
        </p:nvSpPr>
        <p:spPr>
          <a:xfrm>
            <a:off x="179512" y="1052736"/>
            <a:ext cx="8856984" cy="5544616"/>
          </a:xfrm>
        </p:spPr>
        <p:txBody>
          <a:bodyPr>
            <a:normAutofit lnSpcReduction="10000"/>
          </a:bodyPr>
          <a:lstStyle/>
          <a:p>
            <a:r>
              <a:rPr lang="en-US" b="1" i="1" dirty="0"/>
              <a:t>Segmentation</a:t>
            </a:r>
            <a:r>
              <a:rPr lang="en-US" dirty="0"/>
              <a:t>: The segmentation module localizes the </a:t>
            </a:r>
            <a:r>
              <a:rPr lang="en-US" b="1" dirty="0"/>
              <a:t>spatial extent of the iris </a:t>
            </a:r>
            <a:r>
              <a:rPr lang="en-US" dirty="0"/>
              <a:t>in the image of the eye by isolating it from other structures present in its vicinity. These structures include the sclera, the pupil, the eyelids, and the eyelashes.</a:t>
            </a:r>
          </a:p>
          <a:p>
            <a:r>
              <a:rPr lang="en-US" dirty="0"/>
              <a:t>Typically, segmentation is accomplished by </a:t>
            </a:r>
            <a:r>
              <a:rPr lang="en-US" b="1" dirty="0"/>
              <a:t>detecting the inner and outer boundaries </a:t>
            </a:r>
            <a:r>
              <a:rPr lang="en-US" dirty="0"/>
              <a:t>of the iris (commonly referred to as the pupillary boundary and the </a:t>
            </a:r>
            <a:r>
              <a:rPr lang="en-US" dirty="0" err="1"/>
              <a:t>limbus</a:t>
            </a:r>
            <a:r>
              <a:rPr lang="en-US" dirty="0"/>
              <a:t> boundary, respectively), and the eyelids and eyelashes that can interrupt the circular contour of the </a:t>
            </a:r>
            <a:r>
              <a:rPr lang="en-US" dirty="0" err="1"/>
              <a:t>limbus</a:t>
            </a:r>
            <a:r>
              <a:rPr lang="en-US" dirty="0"/>
              <a:t> boundary. </a:t>
            </a:r>
          </a:p>
        </p:txBody>
      </p:sp>
    </p:spTree>
    <p:extLst>
      <p:ext uri="{BB962C8B-B14F-4D97-AF65-F5344CB8AC3E}">
        <p14:creationId xmlns:p14="http://schemas.microsoft.com/office/powerpoint/2010/main" val="24314292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US" dirty="0">
                <a:solidFill>
                  <a:srgbClr val="FF0000"/>
                </a:solidFill>
              </a:rPr>
              <a:t>SEGMENTATION</a:t>
            </a:r>
            <a:endParaRPr lang="en-IN" dirty="0">
              <a:solidFill>
                <a:srgbClr val="FF0000"/>
              </a:solidFill>
            </a:endParaRPr>
          </a:p>
        </p:txBody>
      </p:sp>
      <p:sp>
        <p:nvSpPr>
          <p:cNvPr id="3" name="Content Placeholder 2"/>
          <p:cNvSpPr>
            <a:spLocks noGrp="1"/>
          </p:cNvSpPr>
          <p:nvPr>
            <p:ph idx="1"/>
          </p:nvPr>
        </p:nvSpPr>
        <p:spPr>
          <a:xfrm>
            <a:off x="457200" y="1124744"/>
            <a:ext cx="8229600" cy="5616624"/>
          </a:xfrm>
        </p:spPr>
        <p:txBody>
          <a:bodyPr>
            <a:normAutofit fontScale="92500" lnSpcReduction="10000"/>
          </a:bodyPr>
          <a:lstStyle/>
          <a:p>
            <a:r>
              <a:rPr lang="en-IN" dirty="0"/>
              <a:t>These segmentation techniques model iris boundaries and the two eyelids with simple geometric models. </a:t>
            </a:r>
          </a:p>
          <a:p>
            <a:r>
              <a:rPr lang="en-IN" b="1" dirty="0"/>
              <a:t>Pupil</a:t>
            </a:r>
            <a:r>
              <a:rPr lang="en-IN" dirty="0"/>
              <a:t> and </a:t>
            </a:r>
            <a:r>
              <a:rPr lang="en-IN" b="1" dirty="0"/>
              <a:t>limbus</a:t>
            </a:r>
            <a:r>
              <a:rPr lang="en-IN" dirty="0"/>
              <a:t> are often modelled as </a:t>
            </a:r>
            <a:r>
              <a:rPr lang="en-IN" b="1" dirty="0"/>
              <a:t>circles</a:t>
            </a:r>
            <a:r>
              <a:rPr lang="en-IN" dirty="0"/>
              <a:t> and the </a:t>
            </a:r>
            <a:r>
              <a:rPr lang="en-IN" b="1" dirty="0"/>
              <a:t>two eyelids </a:t>
            </a:r>
            <a:r>
              <a:rPr lang="en-IN" dirty="0"/>
              <a:t>are modelled as </a:t>
            </a:r>
            <a:r>
              <a:rPr lang="en-IN" b="1" dirty="0"/>
              <a:t>parabolic</a:t>
            </a:r>
            <a:r>
              <a:rPr lang="en-IN" dirty="0"/>
              <a:t> arcs. </a:t>
            </a:r>
          </a:p>
          <a:p>
            <a:r>
              <a:rPr lang="en-IN" dirty="0"/>
              <a:t>It is desired to distinguish the iris texture from the rest of the image. </a:t>
            </a:r>
          </a:p>
          <a:p>
            <a:r>
              <a:rPr lang="en-US" dirty="0"/>
              <a:t>The </a:t>
            </a:r>
            <a:r>
              <a:rPr lang="en-US" b="1" dirty="0" err="1"/>
              <a:t>integro</a:t>
            </a:r>
            <a:r>
              <a:rPr lang="en-US" b="1" dirty="0"/>
              <a:t>-differential operator</a:t>
            </a:r>
            <a:r>
              <a:rPr lang="en-US" dirty="0"/>
              <a:t>, </a:t>
            </a:r>
            <a:r>
              <a:rPr lang="en-IN" b="1" dirty="0"/>
              <a:t>Hough transform </a:t>
            </a:r>
            <a:r>
              <a:rPr lang="en-IN" dirty="0"/>
              <a:t>and </a:t>
            </a:r>
            <a:r>
              <a:rPr lang="en-IN" b="1" dirty="0"/>
              <a:t>active contour models </a:t>
            </a:r>
            <a:r>
              <a:rPr lang="en-IN" dirty="0"/>
              <a:t>are </a:t>
            </a:r>
            <a:r>
              <a:rPr lang="en-US" dirty="0"/>
              <a:t>commonly used to detect the boundaries of the iris.</a:t>
            </a:r>
          </a:p>
          <a:p>
            <a:endParaRPr lang="en-IN" dirty="0"/>
          </a:p>
        </p:txBody>
      </p:sp>
    </p:spTree>
    <p:extLst>
      <p:ext uri="{BB962C8B-B14F-4D97-AF65-F5344CB8AC3E}">
        <p14:creationId xmlns:p14="http://schemas.microsoft.com/office/powerpoint/2010/main" val="31078840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US" dirty="0">
                <a:solidFill>
                  <a:srgbClr val="FF0000"/>
                </a:solidFill>
              </a:rPr>
              <a:t>SEGMENTATION</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539552" y="1556792"/>
            <a:ext cx="7848872" cy="4839661"/>
          </a:xfrm>
          <a:prstGeom prst="rect">
            <a:avLst/>
          </a:prstGeom>
        </p:spPr>
      </p:pic>
    </p:spTree>
    <p:extLst>
      <p:ext uri="{BB962C8B-B14F-4D97-AF65-F5344CB8AC3E}">
        <p14:creationId xmlns:p14="http://schemas.microsoft.com/office/powerpoint/2010/main" val="37752211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NORMALIZATION</a:t>
            </a:r>
            <a:endParaRPr lang="en-IN"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b="1" i="1" dirty="0"/>
              <a:t>Normalization</a:t>
            </a:r>
            <a:r>
              <a:rPr lang="en-US" dirty="0"/>
              <a:t>: Once the inner and outer boundaries of the iris are estimated, a geometric normalization scheme is invoked to transform the iris texture within the annular region from </a:t>
            </a:r>
            <a:r>
              <a:rPr lang="en-US" b="1" dirty="0" err="1"/>
              <a:t>cartesian</a:t>
            </a:r>
            <a:r>
              <a:rPr lang="en-US" b="1" dirty="0"/>
              <a:t> coordinates to pseudo polar coordinates </a:t>
            </a:r>
            <a:r>
              <a:rPr lang="en-US" dirty="0"/>
              <a:t>via a </a:t>
            </a:r>
            <a:r>
              <a:rPr lang="en-US" b="1" dirty="0"/>
              <a:t>Rubber Sheet Model</a:t>
            </a:r>
            <a:r>
              <a:rPr lang="en-US" dirty="0"/>
              <a:t>. This process is called as the “</a:t>
            </a:r>
            <a:r>
              <a:rPr lang="en-US" b="1" dirty="0"/>
              <a:t>unwrapping of the iris</a:t>
            </a:r>
            <a:r>
              <a:rPr lang="en-US" dirty="0"/>
              <a:t>”</a:t>
            </a:r>
          </a:p>
          <a:p>
            <a:r>
              <a:rPr lang="en-US" dirty="0"/>
              <a:t>It results in a </a:t>
            </a:r>
            <a:r>
              <a:rPr lang="en-US" b="1" dirty="0"/>
              <a:t>rectangular entity </a:t>
            </a:r>
            <a:r>
              <a:rPr lang="en-US" dirty="0"/>
              <a:t>whose </a:t>
            </a:r>
            <a:r>
              <a:rPr lang="en-US" b="1" dirty="0"/>
              <a:t>rows </a:t>
            </a:r>
            <a:r>
              <a:rPr lang="en-US" dirty="0"/>
              <a:t>correspond to the </a:t>
            </a:r>
            <a:r>
              <a:rPr lang="en-US" b="1" dirty="0"/>
              <a:t>angular direction </a:t>
            </a:r>
            <a:r>
              <a:rPr lang="en-US" dirty="0"/>
              <a:t>in the original iris and whose </a:t>
            </a:r>
            <a:r>
              <a:rPr lang="en-US" b="1" dirty="0"/>
              <a:t>columns</a:t>
            </a:r>
            <a:r>
              <a:rPr lang="en-US" dirty="0"/>
              <a:t> correspond to its </a:t>
            </a:r>
            <a:r>
              <a:rPr lang="en-US" b="1" dirty="0"/>
              <a:t>radial direction</a:t>
            </a:r>
            <a:r>
              <a:rPr lang="en-US" dirty="0"/>
              <a:t>.</a:t>
            </a:r>
            <a:endParaRPr lang="en-IN" dirty="0"/>
          </a:p>
        </p:txBody>
      </p:sp>
    </p:spTree>
    <p:extLst>
      <p:ext uri="{BB962C8B-B14F-4D97-AF65-F5344CB8AC3E}">
        <p14:creationId xmlns:p14="http://schemas.microsoft.com/office/powerpoint/2010/main" val="5351303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NORMALIZATION</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971600" y="2276872"/>
            <a:ext cx="7056783" cy="1957784"/>
          </a:xfrm>
          <a:prstGeom prst="rect">
            <a:avLst/>
          </a:prstGeom>
        </p:spPr>
      </p:pic>
    </p:spTree>
    <p:extLst>
      <p:ext uri="{BB962C8B-B14F-4D97-AF65-F5344CB8AC3E}">
        <p14:creationId xmlns:p14="http://schemas.microsoft.com/office/powerpoint/2010/main" val="22475023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4624"/>
            <a:ext cx="8229600" cy="634082"/>
          </a:xfrm>
        </p:spPr>
        <p:txBody>
          <a:bodyPr>
            <a:normAutofit fontScale="90000"/>
          </a:bodyPr>
          <a:lstStyle/>
          <a:p>
            <a:r>
              <a:rPr lang="en-IN" i="1" dirty="0">
                <a:solidFill>
                  <a:srgbClr val="FF0000"/>
                </a:solidFill>
              </a:rPr>
              <a:t>Encoding and Matching</a:t>
            </a:r>
            <a:r>
              <a:rPr lang="en-IN" dirty="0">
                <a:solidFill>
                  <a:srgbClr val="FF0000"/>
                </a:solidFill>
              </a:rPr>
              <a:t>:</a:t>
            </a:r>
          </a:p>
        </p:txBody>
      </p:sp>
      <p:sp>
        <p:nvSpPr>
          <p:cNvPr id="3" name="Content Placeholder 2"/>
          <p:cNvSpPr>
            <a:spLocks noGrp="1"/>
          </p:cNvSpPr>
          <p:nvPr>
            <p:ph idx="1"/>
          </p:nvPr>
        </p:nvSpPr>
        <p:spPr>
          <a:xfrm>
            <a:off x="172137" y="908720"/>
            <a:ext cx="8792351" cy="5141168"/>
          </a:xfrm>
        </p:spPr>
        <p:txBody>
          <a:bodyPr>
            <a:noAutofit/>
          </a:bodyPr>
          <a:lstStyle/>
          <a:p>
            <a:r>
              <a:rPr lang="en-IN" sz="2400" b="1" i="1" dirty="0"/>
              <a:t>Encoding and Matching</a:t>
            </a:r>
            <a:r>
              <a:rPr lang="en-IN" sz="2400" b="1" dirty="0"/>
              <a:t>: </a:t>
            </a:r>
            <a:r>
              <a:rPr lang="en-US" sz="2400" dirty="0">
                <a:latin typeface="Times New Roman" pitchFamily="18" charset="0"/>
                <a:cs typeface="Times New Roman" pitchFamily="18" charset="0"/>
              </a:rPr>
              <a:t>While the unwrapped iris may be directly used to compare two </a:t>
            </a:r>
            <a:r>
              <a:rPr lang="en-US" sz="2400" dirty="0" err="1">
                <a:latin typeface="Times New Roman" pitchFamily="18" charset="0"/>
                <a:cs typeface="Times New Roman" pitchFamily="18" charset="0"/>
              </a:rPr>
              <a:t>irides</a:t>
            </a:r>
            <a:r>
              <a:rPr lang="en-US" sz="2400" dirty="0">
                <a:latin typeface="Times New Roman" pitchFamily="18" charset="0"/>
                <a:cs typeface="Times New Roman" pitchFamily="18" charset="0"/>
              </a:rPr>
              <a:t> (e.g., by using correlation filters), typically a feature extraction routine is used to encode its textural content. </a:t>
            </a:r>
          </a:p>
          <a:p>
            <a:r>
              <a:rPr lang="en-US" sz="2400" dirty="0">
                <a:latin typeface="Times New Roman" pitchFamily="18" charset="0"/>
                <a:cs typeface="Times New Roman" pitchFamily="18" charset="0"/>
              </a:rPr>
              <a:t>Most encoding algorithms perform a </a:t>
            </a:r>
            <a:r>
              <a:rPr lang="en-US" sz="2400" b="1" dirty="0">
                <a:latin typeface="Times New Roman" pitchFamily="18" charset="0"/>
                <a:cs typeface="Times New Roman" pitchFamily="18" charset="0"/>
              </a:rPr>
              <a:t>multi-resolution analysis </a:t>
            </a:r>
            <a:r>
              <a:rPr lang="en-US" sz="2400" dirty="0">
                <a:latin typeface="Times New Roman" pitchFamily="18" charset="0"/>
                <a:cs typeface="Times New Roman" pitchFamily="18" charset="0"/>
              </a:rPr>
              <a:t>of the iris by applying </a:t>
            </a:r>
            <a:r>
              <a:rPr lang="en-US" sz="2400" b="1" dirty="0">
                <a:latin typeface="Times New Roman" pitchFamily="18" charset="0"/>
                <a:cs typeface="Times New Roman" pitchFamily="18" charset="0"/>
              </a:rPr>
              <a:t>wavelet filters </a:t>
            </a:r>
            <a:r>
              <a:rPr lang="en-US" sz="2400" dirty="0">
                <a:latin typeface="Times New Roman" pitchFamily="18" charset="0"/>
                <a:cs typeface="Times New Roman" pitchFamily="18" charset="0"/>
              </a:rPr>
              <a:t>and examining the ensuing response.</a:t>
            </a:r>
          </a:p>
          <a:p>
            <a:r>
              <a:rPr lang="en-US" sz="2400" dirty="0">
                <a:latin typeface="Times New Roman" pitchFamily="18" charset="0"/>
                <a:cs typeface="Times New Roman" pitchFamily="18" charset="0"/>
              </a:rPr>
              <a:t>A commonly used encoding mechanism uses </a:t>
            </a:r>
            <a:r>
              <a:rPr lang="en-US" sz="2400" b="1" dirty="0">
                <a:latin typeface="Times New Roman" pitchFamily="18" charset="0"/>
                <a:cs typeface="Times New Roman" pitchFamily="18" charset="0"/>
              </a:rPr>
              <a:t>quadrature 2D Gabor Wavelets</a:t>
            </a:r>
            <a:r>
              <a:rPr lang="en-US" sz="2400" dirty="0">
                <a:latin typeface="Times New Roman" pitchFamily="18" charset="0"/>
                <a:cs typeface="Times New Roman" pitchFamily="18" charset="0"/>
              </a:rPr>
              <a:t> to extract the local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information of the iris texture.</a:t>
            </a:r>
          </a:p>
          <a:p>
            <a:r>
              <a:rPr lang="en-US" sz="2400" dirty="0">
                <a:latin typeface="Times New Roman" pitchFamily="18" charset="0"/>
                <a:cs typeface="Times New Roman" pitchFamily="18" charset="0"/>
              </a:rPr>
              <a:t>Each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response is then encoded using two bits of information based on the quadrant of the complex plane in which it lies. The resulting 2D binary code is referred to as the </a:t>
            </a:r>
            <a:r>
              <a:rPr lang="en-US" sz="2400" b="1" dirty="0">
                <a:latin typeface="Times New Roman" pitchFamily="18" charset="0"/>
                <a:cs typeface="Times New Roman" pitchFamily="18" charset="0"/>
              </a:rPr>
              <a:t>iris code</a:t>
            </a:r>
            <a:endParaRPr lang="en-IN"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40718391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51520" y="1600200"/>
            <a:ext cx="8568952" cy="4525963"/>
          </a:xfrm>
        </p:spPr>
        <p:txBody>
          <a:bodyPr>
            <a:normAutofit/>
          </a:bodyPr>
          <a:lstStyle/>
          <a:p>
            <a:r>
              <a:rPr lang="en-IN" dirty="0"/>
              <a:t>Two </a:t>
            </a:r>
            <a:r>
              <a:rPr lang="en-US" dirty="0"/>
              <a:t>such iris codes can be compared using the </a:t>
            </a:r>
            <a:r>
              <a:rPr lang="en-US" b="1" dirty="0"/>
              <a:t>Hamming distance</a:t>
            </a:r>
            <a:r>
              <a:rPr lang="en-US" dirty="0"/>
              <a:t>, which computes the number of corresponding bits that are different across them; </a:t>
            </a:r>
          </a:p>
          <a:p>
            <a:r>
              <a:rPr lang="en-US" dirty="0"/>
              <a:t>The </a:t>
            </a:r>
            <a:r>
              <a:rPr lang="en-US" b="1" dirty="0"/>
              <a:t>binary mask </a:t>
            </a:r>
            <a:r>
              <a:rPr lang="en-US" dirty="0"/>
              <a:t>computed in the segmentation module is used to ensure that only bits corresponding to valid iris pixels are compared. </a:t>
            </a:r>
            <a:endParaRPr lang="en-IN" dirty="0"/>
          </a:p>
        </p:txBody>
      </p:sp>
    </p:spTree>
    <p:extLst>
      <p:ext uri="{BB962C8B-B14F-4D97-AF65-F5344CB8AC3E}">
        <p14:creationId xmlns:p14="http://schemas.microsoft.com/office/powerpoint/2010/main" val="1955364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Ear</a:t>
            </a:r>
            <a:endParaRPr lang="en-IN" dirty="0">
              <a:solidFill>
                <a:srgbClr val="FF0000"/>
              </a:solidFill>
            </a:endParaRPr>
          </a:p>
        </p:txBody>
      </p:sp>
      <p:sp>
        <p:nvSpPr>
          <p:cNvPr id="3" name="Content Placeholder 2"/>
          <p:cNvSpPr>
            <a:spLocks noGrp="1"/>
          </p:cNvSpPr>
          <p:nvPr>
            <p:ph idx="1"/>
          </p:nvPr>
        </p:nvSpPr>
        <p:spPr/>
        <p:txBody>
          <a:bodyPr/>
          <a:lstStyle/>
          <a:p>
            <a:r>
              <a:rPr lang="en-US" i="1" dirty="0"/>
              <a:t>Ear recognition </a:t>
            </a:r>
          </a:p>
          <a:p>
            <a:r>
              <a:rPr lang="en-US" i="1" dirty="0"/>
              <a:t>Ear detection</a:t>
            </a:r>
          </a:p>
          <a:p>
            <a:endParaRPr lang="en-IN" dirty="0"/>
          </a:p>
        </p:txBody>
      </p:sp>
    </p:spTree>
    <p:extLst>
      <p:ext uri="{BB962C8B-B14F-4D97-AF65-F5344CB8AC3E}">
        <p14:creationId xmlns:p14="http://schemas.microsoft.com/office/powerpoint/2010/main" val="2711282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57200" y="15785"/>
            <a:ext cx="8229600" cy="850106"/>
          </a:xfrm>
        </p:spPr>
        <p:txBody>
          <a:bodyPr>
            <a:normAutofit/>
          </a:bodyPr>
          <a:lstStyle/>
          <a:p>
            <a:r>
              <a:rPr lang="en-US" dirty="0">
                <a:solidFill>
                  <a:srgbClr val="FF0000"/>
                </a:solidFill>
              </a:rPr>
              <a:t>Image Preprocessing</a:t>
            </a:r>
          </a:p>
        </p:txBody>
      </p:sp>
      <p:sp>
        <p:nvSpPr>
          <p:cNvPr id="53251" name="Content Placeholder 2"/>
          <p:cNvSpPr>
            <a:spLocks noGrp="1"/>
          </p:cNvSpPr>
          <p:nvPr>
            <p:ph idx="1"/>
          </p:nvPr>
        </p:nvSpPr>
        <p:spPr>
          <a:xfrm>
            <a:off x="457200" y="1052736"/>
            <a:ext cx="8229600" cy="5472608"/>
          </a:xfrm>
        </p:spPr>
        <p:txBody>
          <a:bodyPr>
            <a:normAutofit/>
          </a:bodyPr>
          <a:lstStyle/>
          <a:p>
            <a:pPr marL="0" indent="0">
              <a:buNone/>
            </a:pPr>
            <a:r>
              <a:rPr lang="en-IN" dirty="0"/>
              <a:t>The steps to be taken are :</a:t>
            </a:r>
          </a:p>
          <a:p>
            <a:r>
              <a:rPr lang="en-IN" dirty="0"/>
              <a:t>Read image</a:t>
            </a:r>
          </a:p>
          <a:p>
            <a:r>
              <a:rPr lang="en-IN" dirty="0"/>
              <a:t>Image Enhancement</a:t>
            </a:r>
          </a:p>
          <a:p>
            <a:pPr lvl="1"/>
            <a:r>
              <a:rPr lang="en-IN" dirty="0"/>
              <a:t>Remove noise</a:t>
            </a:r>
          </a:p>
          <a:p>
            <a:pPr lvl="1"/>
            <a:r>
              <a:rPr lang="en-IN" dirty="0"/>
              <a:t>Segmentation</a:t>
            </a:r>
          </a:p>
          <a:p>
            <a:pPr lvl="1"/>
            <a:r>
              <a:rPr lang="en-IN" dirty="0"/>
              <a:t>Removing Specular Highlights</a:t>
            </a:r>
          </a:p>
          <a:p>
            <a:pPr lvl="1"/>
            <a:r>
              <a:rPr lang="en-IN" dirty="0"/>
              <a:t>Region of Interest Detection and so on…</a:t>
            </a:r>
          </a:p>
          <a:p>
            <a:r>
              <a:rPr lang="en-IN" dirty="0"/>
              <a:t>Morphology(smoothing edges)</a:t>
            </a:r>
          </a:p>
          <a:p>
            <a:endParaRPr lang="en-US" dirty="0"/>
          </a:p>
          <a:p>
            <a:pPr>
              <a:buFont typeface="Arial" pitchFamily="34" charset="0"/>
              <a:buNone/>
            </a:pPr>
            <a:endParaRPr lang="en-US" dirty="0"/>
          </a:p>
        </p:txBody>
      </p:sp>
      <p:sp>
        <p:nvSpPr>
          <p:cNvPr id="9" name="Slide Number Placeholder 8"/>
          <p:cNvSpPr>
            <a:spLocks noGrp="1"/>
          </p:cNvSpPr>
          <p:nvPr>
            <p:ph type="sldNum" sz="quarter" idx="12"/>
          </p:nvPr>
        </p:nvSpPr>
        <p:spPr/>
        <p:txBody>
          <a:bodyPr/>
          <a:lstStyle/>
          <a:p>
            <a:pPr>
              <a:defRPr/>
            </a:pPr>
            <a:fld id="{F3ABB5D9-75E4-444A-9965-03310838282D}" type="slidenum">
              <a:rPr lang="en-US" smtClean="0"/>
              <a:pPr>
                <a:defRPr/>
              </a:pPr>
              <a:t>13</a:t>
            </a:fld>
            <a:endParaRPr lang="en-US" dirty="0"/>
          </a:p>
        </p:txBody>
      </p:sp>
      <p:cxnSp>
        <p:nvCxnSpPr>
          <p:cNvPr id="11" name="Straight Arrow Connector 10"/>
          <p:cNvCxnSpPr/>
          <p:nvPr/>
        </p:nvCxnSpPr>
        <p:spPr>
          <a:xfrm rot="10800000" flipV="1">
            <a:off x="2019300" y="3810000"/>
            <a:ext cx="2171700" cy="8382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876800" y="3810000"/>
            <a:ext cx="2286000" cy="762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4152901" y="4229100"/>
            <a:ext cx="838200" cy="317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Date Placeholder 11"/>
          <p:cNvSpPr>
            <a:spLocks noGrp="1"/>
          </p:cNvSpPr>
          <p:nvPr>
            <p:ph type="dt" sz="quarter" idx="10"/>
          </p:nvPr>
        </p:nvSpPr>
        <p:spPr/>
        <p:txBody>
          <a:bodyPr/>
          <a:lstStyle/>
          <a:p>
            <a:pPr>
              <a:defRPr/>
            </a:pPr>
            <a:endParaRPr lang="en-US" dirty="0"/>
          </a:p>
        </p:txBody>
      </p:sp>
    </p:spTree>
    <p:extLst>
      <p:ext uri="{BB962C8B-B14F-4D97-AF65-F5344CB8AC3E}">
        <p14:creationId xmlns:p14="http://schemas.microsoft.com/office/powerpoint/2010/main" val="2176055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Ear</a:t>
            </a:r>
            <a:endParaRPr lang="en-IN" dirty="0">
              <a:solidFill>
                <a:srgbClr val="FF0000"/>
              </a:solidFill>
            </a:endParaRPr>
          </a:p>
        </p:txBody>
      </p:sp>
      <p:sp>
        <p:nvSpPr>
          <p:cNvPr id="3" name="Content Placeholder 2"/>
          <p:cNvSpPr>
            <a:spLocks noGrp="1"/>
          </p:cNvSpPr>
          <p:nvPr>
            <p:ph idx="1"/>
          </p:nvPr>
        </p:nvSpPr>
        <p:spPr/>
        <p:txBody>
          <a:bodyPr>
            <a:normAutofit/>
          </a:bodyPr>
          <a:lstStyle/>
          <a:p>
            <a:r>
              <a:rPr lang="en-US" dirty="0"/>
              <a:t>The human ear is observed to exhibit variations across individuals as assessed by the curves, surfaces, and geometric measurements pertaining to the visible portion of the ear, commonly referred to as the </a:t>
            </a:r>
            <a:r>
              <a:rPr lang="en-US" b="1" dirty="0"/>
              <a:t>pinna</a:t>
            </a:r>
            <a:r>
              <a:rPr lang="en-US" dirty="0"/>
              <a:t>. </a:t>
            </a:r>
          </a:p>
          <a:p>
            <a:r>
              <a:rPr lang="en-US" dirty="0"/>
              <a:t>The structure of the pinna depicting various anatomical features can be seen in Figure </a:t>
            </a:r>
            <a:endParaRPr lang="en-IN" dirty="0"/>
          </a:p>
        </p:txBody>
      </p:sp>
    </p:spTree>
    <p:extLst>
      <p:ext uri="{BB962C8B-B14F-4D97-AF65-F5344CB8AC3E}">
        <p14:creationId xmlns:p14="http://schemas.microsoft.com/office/powerpoint/2010/main" val="29466516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EAR</a:t>
            </a:r>
          </a:p>
        </p:txBody>
      </p:sp>
      <p:pic>
        <p:nvPicPr>
          <p:cNvPr id="31746" name="Picture 2" descr="F:\July 2020 -Dec 2020\biometrics\images\unit 2 images\ea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7776864" cy="515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5559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The Ear offers several advantages</a:t>
            </a:r>
            <a:endParaRPr lang="en-IN"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dirty="0"/>
              <a:t> (a) the structure of the ear has been observed to be </a:t>
            </a:r>
            <a:r>
              <a:rPr lang="en-US" b="1" dirty="0"/>
              <a:t>stable despite aging</a:t>
            </a:r>
            <a:r>
              <a:rPr lang="en-US" dirty="0"/>
              <a:t>, and ear growth is almost linear after the age of four</a:t>
            </a:r>
          </a:p>
          <a:p>
            <a:pPr marL="0" indent="0">
              <a:buNone/>
            </a:pPr>
            <a:r>
              <a:rPr lang="en-US" dirty="0"/>
              <a:t>(b) the ear, unlike other facial features, is </a:t>
            </a:r>
            <a:r>
              <a:rPr lang="en-US" b="1" dirty="0"/>
              <a:t>minimally impacted </a:t>
            </a:r>
            <a:r>
              <a:rPr lang="en-US" dirty="0"/>
              <a:t>by changes in facial expression; and </a:t>
            </a:r>
          </a:p>
          <a:p>
            <a:pPr marL="0" indent="0">
              <a:buNone/>
            </a:pPr>
            <a:r>
              <a:rPr lang="en-US" dirty="0"/>
              <a:t>(c) image acquisition does not involve explicit</a:t>
            </a:r>
          </a:p>
          <a:p>
            <a:pPr marL="0" indent="0">
              <a:buNone/>
            </a:pPr>
            <a:r>
              <a:rPr lang="en-IN" dirty="0"/>
              <a:t>contact with the sensor.</a:t>
            </a:r>
          </a:p>
        </p:txBody>
      </p:sp>
    </p:spTree>
    <p:extLst>
      <p:ext uri="{BB962C8B-B14F-4D97-AF65-F5344CB8AC3E}">
        <p14:creationId xmlns:p14="http://schemas.microsoft.com/office/powerpoint/2010/main" val="25774735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EAR RECOGNITION SYSTEM</a:t>
            </a:r>
            <a:endParaRPr lang="en-IN" dirty="0">
              <a:solidFill>
                <a:srgbClr val="FF0000"/>
              </a:solidFill>
            </a:endParaRPr>
          </a:p>
        </p:txBody>
      </p:sp>
      <p:sp>
        <p:nvSpPr>
          <p:cNvPr id="3" name="Content Placeholder 2"/>
          <p:cNvSpPr>
            <a:spLocks noGrp="1"/>
          </p:cNvSpPr>
          <p:nvPr>
            <p:ph idx="1"/>
          </p:nvPr>
        </p:nvSpPr>
        <p:spPr>
          <a:xfrm>
            <a:off x="179512" y="1600200"/>
            <a:ext cx="8856984" cy="4525963"/>
          </a:xfrm>
        </p:spPr>
        <p:txBody>
          <a:bodyPr>
            <a:normAutofit fontScale="85000" lnSpcReduction="10000"/>
          </a:bodyPr>
          <a:lstStyle/>
          <a:p>
            <a:pPr marL="0" indent="0">
              <a:buNone/>
            </a:pPr>
            <a:r>
              <a:rPr lang="en-US" dirty="0"/>
              <a:t>A typical ear recognition system consists of the following components: </a:t>
            </a:r>
          </a:p>
          <a:p>
            <a:pPr marL="0" indent="0">
              <a:buNone/>
            </a:pPr>
            <a:r>
              <a:rPr lang="en-US" dirty="0"/>
              <a:t>(a) An ear detection module (also known as segmentation) that localizes the position and spatial extent of the ear in an image</a:t>
            </a:r>
          </a:p>
          <a:p>
            <a:pPr marL="0" indent="0">
              <a:buNone/>
            </a:pPr>
            <a:r>
              <a:rPr lang="en-US" dirty="0"/>
              <a:t>(b) a feature extraction module that extracts discriminative features from the ear</a:t>
            </a:r>
          </a:p>
          <a:p>
            <a:pPr marL="0" indent="0">
              <a:buNone/>
            </a:pPr>
            <a:r>
              <a:rPr lang="en-US" dirty="0"/>
              <a:t>(c) a matching module that compares the features extracted from two ear images and generates a match score; and</a:t>
            </a:r>
          </a:p>
          <a:p>
            <a:pPr marL="0" indent="0">
              <a:buNone/>
            </a:pPr>
            <a:r>
              <a:rPr lang="en-US" dirty="0"/>
              <a:t>(d) a decision module that processes the match score(s) and establishes the identity of the subject.</a:t>
            </a:r>
            <a:endParaRPr lang="en-IN" dirty="0"/>
          </a:p>
        </p:txBody>
      </p:sp>
    </p:spTree>
    <p:extLst>
      <p:ext uri="{BB962C8B-B14F-4D97-AF65-F5344CB8AC3E}">
        <p14:creationId xmlns:p14="http://schemas.microsoft.com/office/powerpoint/2010/main" val="13267633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rgbClr val="FF0000"/>
                </a:solidFill>
              </a:rPr>
              <a:t>Ear detection</a:t>
            </a:r>
          </a:p>
        </p:txBody>
      </p:sp>
      <p:sp>
        <p:nvSpPr>
          <p:cNvPr id="3" name="Content Placeholder 2"/>
          <p:cNvSpPr>
            <a:spLocks noGrp="1"/>
          </p:cNvSpPr>
          <p:nvPr>
            <p:ph idx="1"/>
          </p:nvPr>
        </p:nvSpPr>
        <p:spPr/>
        <p:txBody>
          <a:bodyPr/>
          <a:lstStyle/>
          <a:p>
            <a:r>
              <a:rPr lang="en-IN" dirty="0"/>
              <a:t>1. Template Matching</a:t>
            </a:r>
          </a:p>
          <a:p>
            <a:r>
              <a:rPr lang="en-IN" dirty="0"/>
              <a:t>2. Model-based Detection</a:t>
            </a:r>
          </a:p>
          <a:p>
            <a:r>
              <a:rPr lang="en-US" dirty="0"/>
              <a:t>3.</a:t>
            </a:r>
            <a:r>
              <a:rPr lang="en-IN" dirty="0"/>
              <a:t> Morphological-operator-based Detection</a:t>
            </a:r>
          </a:p>
          <a:p>
            <a:r>
              <a:rPr lang="en-IN" dirty="0"/>
              <a:t>4. Face-geometry-based Detection</a:t>
            </a:r>
          </a:p>
        </p:txBody>
      </p:sp>
    </p:spTree>
    <p:extLst>
      <p:ext uri="{BB962C8B-B14F-4D97-AF65-F5344CB8AC3E}">
        <p14:creationId xmlns:p14="http://schemas.microsoft.com/office/powerpoint/2010/main" val="30132367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TEMPLATE MATCHING</a:t>
            </a:r>
            <a:endParaRPr lang="en-IN"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IN" b="1" dirty="0"/>
              <a:t>Template Matching</a:t>
            </a:r>
            <a:r>
              <a:rPr lang="en-IN" dirty="0"/>
              <a:t>:</a:t>
            </a:r>
          </a:p>
          <a:p>
            <a:r>
              <a:rPr lang="en-US" dirty="0"/>
              <a:t>In a template matching scheme, a template of a typical ear is constructed and is matched with each location in the query image. </a:t>
            </a:r>
          </a:p>
          <a:p>
            <a:r>
              <a:rPr lang="en-US" dirty="0"/>
              <a:t>The location giving the </a:t>
            </a:r>
            <a:r>
              <a:rPr lang="en-US" b="1" dirty="0"/>
              <a:t>highest score </a:t>
            </a:r>
            <a:r>
              <a:rPr lang="en-US" dirty="0"/>
              <a:t>is considered as the region containing the ear. </a:t>
            </a:r>
          </a:p>
          <a:p>
            <a:r>
              <a:rPr lang="en-US" dirty="0"/>
              <a:t>The template may consist of an </a:t>
            </a:r>
            <a:r>
              <a:rPr lang="en-US" b="1" dirty="0"/>
              <a:t>edge image </a:t>
            </a:r>
            <a:r>
              <a:rPr lang="en-US" dirty="0"/>
              <a:t>of the ear or a </a:t>
            </a:r>
            <a:r>
              <a:rPr lang="en-US" b="1" dirty="0"/>
              <a:t>set of descriptors extracted </a:t>
            </a:r>
            <a:r>
              <a:rPr lang="en-US" dirty="0"/>
              <a:t>from the ear such as the response to a </a:t>
            </a:r>
            <a:r>
              <a:rPr lang="en-US" b="1" dirty="0"/>
              <a:t>set of filters </a:t>
            </a:r>
            <a:r>
              <a:rPr lang="en-US" dirty="0"/>
              <a:t>or a </a:t>
            </a:r>
            <a:r>
              <a:rPr lang="en-US" b="1" dirty="0"/>
              <a:t>histogram of shape curvatures </a:t>
            </a:r>
            <a:r>
              <a:rPr lang="en-US" dirty="0"/>
              <a:t>in case a 3D image of the ear is being used for recognition</a:t>
            </a:r>
            <a:endParaRPr lang="en-IN" dirty="0"/>
          </a:p>
        </p:txBody>
      </p:sp>
    </p:spTree>
    <p:extLst>
      <p:ext uri="{BB962C8B-B14F-4D97-AF65-F5344CB8AC3E}">
        <p14:creationId xmlns:p14="http://schemas.microsoft.com/office/powerpoint/2010/main" val="36586879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Model based detection</a:t>
            </a:r>
            <a:endParaRPr lang="en-IN" dirty="0">
              <a:solidFill>
                <a:srgbClr val="FF0000"/>
              </a:solidFill>
            </a:endParaRPr>
          </a:p>
        </p:txBody>
      </p:sp>
      <p:sp>
        <p:nvSpPr>
          <p:cNvPr id="3" name="Content Placeholder 2"/>
          <p:cNvSpPr>
            <a:spLocks noGrp="1"/>
          </p:cNvSpPr>
          <p:nvPr>
            <p:ph idx="1"/>
          </p:nvPr>
        </p:nvSpPr>
        <p:spPr/>
        <p:txBody>
          <a:bodyPr>
            <a:normAutofit/>
          </a:bodyPr>
          <a:lstStyle/>
          <a:p>
            <a:r>
              <a:rPr lang="en-US" dirty="0"/>
              <a:t>A model-based detection technique assumes certain characteristics of the shape of the ear and tries to find </a:t>
            </a:r>
            <a:r>
              <a:rPr lang="en-US" b="1" dirty="0"/>
              <a:t>regions that manifest </a:t>
            </a:r>
            <a:r>
              <a:rPr lang="en-US" dirty="0"/>
              <a:t>such characteristics. </a:t>
            </a:r>
          </a:p>
          <a:p>
            <a:r>
              <a:rPr lang="en-US" dirty="0"/>
              <a:t>The shape of the helix, for example, is usually elliptical so a generalized </a:t>
            </a:r>
            <a:r>
              <a:rPr lang="en-US" b="1" dirty="0"/>
              <a:t>Hough transform </a:t>
            </a:r>
            <a:r>
              <a:rPr lang="en-US" dirty="0"/>
              <a:t>tuned for detecting ellipses can be used to locate the ear in an edge image.</a:t>
            </a:r>
            <a:endParaRPr lang="en-IN" dirty="0"/>
          </a:p>
        </p:txBody>
      </p:sp>
    </p:spTree>
    <p:extLst>
      <p:ext uri="{BB962C8B-B14F-4D97-AF65-F5344CB8AC3E}">
        <p14:creationId xmlns:p14="http://schemas.microsoft.com/office/powerpoint/2010/main" val="36718248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FF0000"/>
                </a:solidFill>
              </a:rPr>
              <a:t>Morphological-operator-based Detection</a:t>
            </a:r>
          </a:p>
        </p:txBody>
      </p:sp>
      <p:sp>
        <p:nvSpPr>
          <p:cNvPr id="3" name="Content Placeholder 2"/>
          <p:cNvSpPr>
            <a:spLocks noGrp="1"/>
          </p:cNvSpPr>
          <p:nvPr>
            <p:ph idx="1"/>
          </p:nvPr>
        </p:nvSpPr>
        <p:spPr/>
        <p:txBody>
          <a:bodyPr>
            <a:normAutofit lnSpcReduction="10000"/>
          </a:bodyPr>
          <a:lstStyle/>
          <a:p>
            <a:r>
              <a:rPr lang="en-US" dirty="0"/>
              <a:t>Since the structure of the ear is usually more intricate than the structure of the </a:t>
            </a:r>
            <a:r>
              <a:rPr lang="en-IN" dirty="0"/>
              <a:t>remaining region in a profile face image, morphological transformations such </a:t>
            </a:r>
            <a:r>
              <a:rPr lang="en-US" dirty="0"/>
              <a:t>as the </a:t>
            </a:r>
            <a:r>
              <a:rPr lang="en-US" b="1" dirty="0"/>
              <a:t>Top-hat transformation </a:t>
            </a:r>
            <a:r>
              <a:rPr lang="en-US" dirty="0"/>
              <a:t>can be used. </a:t>
            </a:r>
          </a:p>
          <a:p>
            <a:r>
              <a:rPr lang="en-US" dirty="0"/>
              <a:t>A Top-hat transformation essentially </a:t>
            </a:r>
            <a:r>
              <a:rPr lang="en-US" b="1" dirty="0"/>
              <a:t>subtracts</a:t>
            </a:r>
            <a:r>
              <a:rPr lang="en-US" dirty="0"/>
              <a:t> a morphologically smoothened version of an image from itself, thereby </a:t>
            </a:r>
            <a:r>
              <a:rPr lang="en-IN" dirty="0"/>
              <a:t>highlighting finer details.</a:t>
            </a:r>
          </a:p>
        </p:txBody>
      </p:sp>
    </p:spTree>
    <p:extLst>
      <p:ext uri="{BB962C8B-B14F-4D97-AF65-F5344CB8AC3E}">
        <p14:creationId xmlns:p14="http://schemas.microsoft.com/office/powerpoint/2010/main" val="27695125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rgbClr val="FF0000"/>
                </a:solidFill>
              </a:rPr>
              <a:t>Face-geometry-based Detection</a:t>
            </a:r>
            <a:br>
              <a:rPr lang="en-IN" dirty="0">
                <a:solidFill>
                  <a:srgbClr val="FF0000"/>
                </a:solidFill>
              </a:rPr>
            </a:br>
            <a:endParaRPr lang="en-IN" dirty="0">
              <a:solidFill>
                <a:srgbClr val="FF0000"/>
              </a:solidFill>
            </a:endParaRPr>
          </a:p>
        </p:txBody>
      </p:sp>
      <p:sp>
        <p:nvSpPr>
          <p:cNvPr id="3" name="Content Placeholder 2"/>
          <p:cNvSpPr>
            <a:spLocks noGrp="1"/>
          </p:cNvSpPr>
          <p:nvPr>
            <p:ph idx="1"/>
          </p:nvPr>
        </p:nvSpPr>
        <p:spPr/>
        <p:txBody>
          <a:bodyPr/>
          <a:lstStyle/>
          <a:p>
            <a:r>
              <a:rPr lang="en-US" dirty="0"/>
              <a:t>Since in a profile image the nose can be easily detected as the point with high curvature, it is possible to constrain the search for the ear in an appropriate location </a:t>
            </a:r>
            <a:r>
              <a:rPr lang="en-IN" dirty="0"/>
              <a:t>relative to the nose.</a:t>
            </a:r>
          </a:p>
        </p:txBody>
      </p:sp>
    </p:spTree>
    <p:extLst>
      <p:ext uri="{BB962C8B-B14F-4D97-AF65-F5344CB8AC3E}">
        <p14:creationId xmlns:p14="http://schemas.microsoft.com/office/powerpoint/2010/main" val="2378233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Ear recognition</a:t>
            </a:r>
            <a:endParaRPr lang="en-IN" dirty="0">
              <a:solidFill>
                <a:srgbClr val="FF0000"/>
              </a:solidFill>
            </a:endParaRPr>
          </a:p>
        </p:txBody>
      </p:sp>
      <p:sp>
        <p:nvSpPr>
          <p:cNvPr id="3" name="Content Placeholder 2"/>
          <p:cNvSpPr>
            <a:spLocks noGrp="1"/>
          </p:cNvSpPr>
          <p:nvPr>
            <p:ph idx="1"/>
          </p:nvPr>
        </p:nvSpPr>
        <p:spPr/>
        <p:txBody>
          <a:bodyPr>
            <a:normAutofit/>
          </a:bodyPr>
          <a:lstStyle/>
          <a:p>
            <a:r>
              <a:rPr lang="en-IN" dirty="0"/>
              <a:t>Subspace analysis-based techniques</a:t>
            </a:r>
          </a:p>
          <a:p>
            <a:r>
              <a:rPr lang="en-IN" dirty="0"/>
              <a:t>Sparse representation-based techniques</a:t>
            </a:r>
          </a:p>
          <a:p>
            <a:r>
              <a:rPr lang="en-US" dirty="0"/>
              <a:t>Point set matching-based techniques</a:t>
            </a:r>
          </a:p>
          <a:p>
            <a:r>
              <a:rPr lang="en-IN" dirty="0"/>
              <a:t>Image filtering-based techniques</a:t>
            </a:r>
          </a:p>
          <a:p>
            <a:r>
              <a:rPr lang="en-IN" dirty="0"/>
              <a:t>Geometric measurements-based techniques</a:t>
            </a:r>
          </a:p>
          <a:p>
            <a:r>
              <a:rPr lang="en-IN" dirty="0"/>
              <a:t>Transformation-based techniques</a:t>
            </a:r>
          </a:p>
          <a:p>
            <a:r>
              <a:rPr lang="en-IN" dirty="0"/>
              <a:t>3D techniques</a:t>
            </a:r>
          </a:p>
        </p:txBody>
      </p:sp>
    </p:spTree>
    <p:extLst>
      <p:ext uri="{BB962C8B-B14F-4D97-AF65-F5344CB8AC3E}">
        <p14:creationId xmlns:p14="http://schemas.microsoft.com/office/powerpoint/2010/main" val="1569670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57200" y="274638"/>
            <a:ext cx="8229600" cy="706090"/>
          </a:xfrm>
        </p:spPr>
        <p:txBody>
          <a:bodyPr>
            <a:normAutofit fontScale="90000"/>
          </a:bodyPr>
          <a:lstStyle/>
          <a:p>
            <a:r>
              <a:rPr lang="en-US" dirty="0">
                <a:solidFill>
                  <a:srgbClr val="FF0000"/>
                </a:solidFill>
              </a:rPr>
              <a:t>Image</a:t>
            </a:r>
            <a:r>
              <a:rPr lang="en-US" dirty="0"/>
              <a:t> </a:t>
            </a:r>
            <a:r>
              <a:rPr lang="en-US" dirty="0">
                <a:solidFill>
                  <a:srgbClr val="FF0000"/>
                </a:solidFill>
              </a:rPr>
              <a:t>Enhancement</a:t>
            </a:r>
          </a:p>
        </p:txBody>
      </p:sp>
      <p:sp>
        <p:nvSpPr>
          <p:cNvPr id="54275" name="Content Placeholder 2"/>
          <p:cNvSpPr>
            <a:spLocks noGrp="1"/>
          </p:cNvSpPr>
          <p:nvPr>
            <p:ph idx="1"/>
          </p:nvPr>
        </p:nvSpPr>
        <p:spPr>
          <a:xfrm>
            <a:off x="251520" y="1412776"/>
            <a:ext cx="8507288" cy="4525963"/>
          </a:xfrm>
        </p:spPr>
        <p:txBody>
          <a:bodyPr>
            <a:normAutofit fontScale="92500" lnSpcReduction="20000"/>
          </a:bodyPr>
          <a:lstStyle/>
          <a:p>
            <a:r>
              <a:rPr lang="en-IN" dirty="0"/>
              <a:t>Image enhancement refers to the process of </a:t>
            </a:r>
            <a:r>
              <a:rPr lang="en-IN" b="1" dirty="0"/>
              <a:t>highlighting</a:t>
            </a:r>
            <a:r>
              <a:rPr lang="en-IN" dirty="0"/>
              <a:t> certain </a:t>
            </a:r>
            <a:r>
              <a:rPr lang="en-IN" b="1" dirty="0"/>
              <a:t>information of an image</a:t>
            </a:r>
            <a:r>
              <a:rPr lang="en-IN" dirty="0"/>
              <a:t>, as well as </a:t>
            </a:r>
            <a:r>
              <a:rPr lang="en-IN" b="1" dirty="0"/>
              <a:t>removing</a:t>
            </a:r>
            <a:r>
              <a:rPr lang="en-IN" dirty="0"/>
              <a:t> any </a:t>
            </a:r>
            <a:r>
              <a:rPr lang="en-IN" b="1" dirty="0"/>
              <a:t>unnecessary information </a:t>
            </a:r>
            <a:r>
              <a:rPr lang="en-IN" dirty="0"/>
              <a:t>according to specific needs.</a:t>
            </a:r>
          </a:p>
          <a:p>
            <a:r>
              <a:rPr lang="en-IN" dirty="0"/>
              <a:t>The </a:t>
            </a:r>
            <a:r>
              <a:rPr lang="en-IN" b="1" dirty="0"/>
              <a:t>tools</a:t>
            </a:r>
            <a:r>
              <a:rPr lang="en-IN" dirty="0"/>
              <a:t> used for image enhancement include many different kinds of </a:t>
            </a:r>
            <a:r>
              <a:rPr lang="en-IN" b="1" dirty="0"/>
              <a:t>software</a:t>
            </a:r>
            <a:r>
              <a:rPr lang="en-IN" dirty="0"/>
              <a:t> such as </a:t>
            </a:r>
            <a:r>
              <a:rPr lang="en-IN" b="1" dirty="0"/>
              <a:t>filters</a:t>
            </a:r>
            <a:r>
              <a:rPr lang="en-IN" dirty="0"/>
              <a:t>, </a:t>
            </a:r>
            <a:r>
              <a:rPr lang="en-IN" b="1" dirty="0"/>
              <a:t>image editors </a:t>
            </a:r>
            <a:r>
              <a:rPr lang="en-IN" dirty="0"/>
              <a:t>and </a:t>
            </a:r>
            <a:r>
              <a:rPr lang="en-IN" b="1" dirty="0"/>
              <a:t>other tools </a:t>
            </a:r>
            <a:r>
              <a:rPr lang="en-IN" dirty="0"/>
              <a:t>for changing various properties of an entire image or parts of an image.</a:t>
            </a:r>
          </a:p>
          <a:p>
            <a:r>
              <a:rPr lang="en-IN" dirty="0"/>
              <a:t>The principal objective of Image Enhancement is to </a:t>
            </a:r>
            <a:r>
              <a:rPr lang="en-IN" b="1" dirty="0"/>
              <a:t>modify attributes </a:t>
            </a:r>
            <a:r>
              <a:rPr lang="en-IN" dirty="0"/>
              <a:t>of an image to make it more suitable for a </a:t>
            </a:r>
            <a:r>
              <a:rPr lang="en-IN" b="1" dirty="0"/>
              <a:t>given task </a:t>
            </a:r>
            <a:r>
              <a:rPr lang="en-IN" dirty="0"/>
              <a:t>and a specific observer</a:t>
            </a:r>
            <a:endParaRPr lang="en-US" dirty="0"/>
          </a:p>
          <a:p>
            <a:endParaRPr lang="en-US" dirty="0"/>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14</a:t>
            </a:fld>
            <a:endParaRPr lang="en-US"/>
          </a:p>
        </p:txBody>
      </p:sp>
    </p:spTree>
    <p:extLst>
      <p:ext uri="{BB962C8B-B14F-4D97-AF65-F5344CB8AC3E}">
        <p14:creationId xmlns:p14="http://schemas.microsoft.com/office/powerpoint/2010/main" val="31367209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145"/>
            <a:ext cx="8229600" cy="1143000"/>
          </a:xfrm>
        </p:spPr>
        <p:txBody>
          <a:bodyPr>
            <a:normAutofit fontScale="90000"/>
          </a:bodyPr>
          <a:lstStyle/>
          <a:p>
            <a:r>
              <a:rPr lang="en-IN" dirty="0">
                <a:solidFill>
                  <a:srgbClr val="FF0000"/>
                </a:solidFill>
              </a:rPr>
              <a:t>Subspace analysis-based techniques</a:t>
            </a:r>
            <a:endParaRPr lang="en-IN" b="1" dirty="0">
              <a:solidFill>
                <a:srgbClr val="FF0000"/>
              </a:solidFill>
            </a:endParaRPr>
          </a:p>
        </p:txBody>
      </p:sp>
      <p:sp>
        <p:nvSpPr>
          <p:cNvPr id="3" name="Content Placeholder 2"/>
          <p:cNvSpPr>
            <a:spLocks noGrp="1"/>
          </p:cNvSpPr>
          <p:nvPr>
            <p:ph idx="1"/>
          </p:nvPr>
        </p:nvSpPr>
        <p:spPr>
          <a:xfrm>
            <a:off x="467544" y="908720"/>
            <a:ext cx="8229600" cy="4525963"/>
          </a:xfrm>
        </p:spPr>
        <p:txBody>
          <a:bodyPr>
            <a:normAutofit fontScale="92500"/>
          </a:bodyPr>
          <a:lstStyle/>
          <a:p>
            <a:r>
              <a:rPr lang="en-US" dirty="0"/>
              <a:t>Projecting the ear image onto a </a:t>
            </a:r>
            <a:r>
              <a:rPr lang="en-US" b="1" dirty="0"/>
              <a:t>set of principal directions</a:t>
            </a:r>
            <a:r>
              <a:rPr lang="en-US" dirty="0"/>
              <a:t> is an effective way to obtain a salient and compact representation of an ear. </a:t>
            </a:r>
          </a:p>
          <a:p>
            <a:r>
              <a:rPr lang="en-US" dirty="0"/>
              <a:t>Subspace projection techniques such as </a:t>
            </a:r>
            <a:r>
              <a:rPr lang="en-US" b="1" dirty="0"/>
              <a:t>PCA, </a:t>
            </a:r>
            <a:r>
              <a:rPr lang="en-US" dirty="0"/>
              <a:t>and</a:t>
            </a:r>
            <a:r>
              <a:rPr lang="en-US" b="1" dirty="0"/>
              <a:t> LDA</a:t>
            </a:r>
            <a:r>
              <a:rPr lang="en-US" dirty="0"/>
              <a:t> have been successfully used in literature for matching ear images.</a:t>
            </a:r>
          </a:p>
          <a:p>
            <a:r>
              <a:rPr lang="en-US" dirty="0"/>
              <a:t>Manifold learning based techniques such as </a:t>
            </a:r>
            <a:r>
              <a:rPr lang="en-US" b="1" dirty="0"/>
              <a:t>Locally Linear Embedding </a:t>
            </a:r>
            <a:r>
              <a:rPr lang="en-US" dirty="0"/>
              <a:t>(LLE) and </a:t>
            </a:r>
            <a:r>
              <a:rPr lang="en-US" b="1" dirty="0"/>
              <a:t>Kernel PCA </a:t>
            </a:r>
            <a:r>
              <a:rPr lang="en-US" dirty="0"/>
              <a:t>have also been used to perform ear recognition.</a:t>
            </a:r>
            <a:endParaRPr lang="en-IN" dirty="0"/>
          </a:p>
        </p:txBody>
      </p:sp>
    </p:spTree>
    <p:extLst>
      <p:ext uri="{BB962C8B-B14F-4D97-AF65-F5344CB8AC3E}">
        <p14:creationId xmlns:p14="http://schemas.microsoft.com/office/powerpoint/2010/main" val="2221845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778"/>
            <a:ext cx="8229600" cy="872490"/>
          </a:xfrm>
        </p:spPr>
        <p:txBody>
          <a:bodyPr>
            <a:normAutofit/>
          </a:bodyPr>
          <a:lstStyle/>
          <a:p>
            <a:r>
              <a:rPr lang="en-IN" sz="3600" dirty="0">
                <a:solidFill>
                  <a:srgbClr val="FF0000"/>
                </a:solidFill>
              </a:rPr>
              <a:t>Sparse representation-based techniques</a:t>
            </a:r>
          </a:p>
        </p:txBody>
      </p:sp>
      <p:sp>
        <p:nvSpPr>
          <p:cNvPr id="3" name="Content Placeholder 2"/>
          <p:cNvSpPr>
            <a:spLocks noGrp="1"/>
          </p:cNvSpPr>
          <p:nvPr>
            <p:ph idx="1"/>
          </p:nvPr>
        </p:nvSpPr>
        <p:spPr>
          <a:xfrm>
            <a:off x="251520" y="1124744"/>
            <a:ext cx="8568952" cy="4525963"/>
          </a:xfrm>
        </p:spPr>
        <p:txBody>
          <a:bodyPr>
            <a:normAutofit/>
          </a:bodyPr>
          <a:lstStyle/>
          <a:p>
            <a:r>
              <a:rPr lang="en-US" dirty="0"/>
              <a:t>Optimization techniques that </a:t>
            </a:r>
            <a:r>
              <a:rPr lang="en-US" b="1" dirty="0"/>
              <a:t>minimize L-1 norm </a:t>
            </a:r>
            <a:r>
              <a:rPr lang="en-US" dirty="0"/>
              <a:t>of the distance vector between the transformed query and all the transformed templates in a database have been shown to provide high recognition accuracy in object recognition studies. </a:t>
            </a:r>
          </a:p>
          <a:p>
            <a:r>
              <a:rPr lang="en-US" dirty="0"/>
              <a:t>This technique has also been successfully used for ear recognition.</a:t>
            </a:r>
            <a:endParaRPr lang="en-IN" dirty="0"/>
          </a:p>
        </p:txBody>
      </p:sp>
    </p:spTree>
    <p:extLst>
      <p:ext uri="{BB962C8B-B14F-4D97-AF65-F5344CB8AC3E}">
        <p14:creationId xmlns:p14="http://schemas.microsoft.com/office/powerpoint/2010/main" val="2651053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Point set matching-based techniques</a:t>
            </a:r>
            <a:endParaRPr lang="en-IN" dirty="0">
              <a:solidFill>
                <a:srgbClr val="FF0000"/>
              </a:solidFill>
            </a:endParaRPr>
          </a:p>
        </p:txBody>
      </p:sp>
      <p:sp>
        <p:nvSpPr>
          <p:cNvPr id="3" name="Content Placeholder 2"/>
          <p:cNvSpPr>
            <a:spLocks noGrp="1"/>
          </p:cNvSpPr>
          <p:nvPr>
            <p:ph idx="1"/>
          </p:nvPr>
        </p:nvSpPr>
        <p:spPr/>
        <p:txBody>
          <a:bodyPr>
            <a:normAutofit fontScale="85000" lnSpcReduction="10000"/>
          </a:bodyPr>
          <a:lstStyle/>
          <a:p>
            <a:r>
              <a:rPr lang="en-US" b="1" dirty="0"/>
              <a:t>Elastic bunch graph matching </a:t>
            </a:r>
            <a:r>
              <a:rPr lang="en-US" dirty="0"/>
              <a:t>is an effective technique to recognize faces based on responses to a bank of Gabor filters at some nodal points on the face. </a:t>
            </a:r>
          </a:p>
          <a:p>
            <a:r>
              <a:rPr lang="en-US" dirty="0"/>
              <a:t>This technique has also been successfully used for matching ear images where a number of landmark points can be easily detected, thanks to its complex structure.</a:t>
            </a:r>
          </a:p>
          <a:p>
            <a:r>
              <a:rPr lang="en-US" b="1" dirty="0"/>
              <a:t>Scale Invariant Feature Transform </a:t>
            </a:r>
            <a:r>
              <a:rPr lang="en-US" dirty="0"/>
              <a:t>(SIFT) is a well known technique for matching two images where a set of salient points can be reliably and </a:t>
            </a:r>
            <a:r>
              <a:rPr lang="en-US" dirty="0" err="1"/>
              <a:t>repeatably</a:t>
            </a:r>
            <a:r>
              <a:rPr lang="en-US" dirty="0"/>
              <a:t>  extracted </a:t>
            </a:r>
            <a:r>
              <a:rPr lang="en-IN" dirty="0"/>
              <a:t>from them.</a:t>
            </a:r>
          </a:p>
        </p:txBody>
      </p:sp>
    </p:spTree>
    <p:extLst>
      <p:ext uri="{BB962C8B-B14F-4D97-AF65-F5344CB8AC3E}">
        <p14:creationId xmlns:p14="http://schemas.microsoft.com/office/powerpoint/2010/main" val="153871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4578" name="Picture 2" descr="F:\July 2020 -Dec 2020\biometrics\images\unit 2 images\sift featur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0"/>
            <a:ext cx="8352928" cy="659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5455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rgbClr val="FF0000"/>
                </a:solidFill>
              </a:rPr>
              <a:t>Image filtering-based techniques</a:t>
            </a:r>
          </a:p>
        </p:txBody>
      </p:sp>
      <p:sp>
        <p:nvSpPr>
          <p:cNvPr id="3" name="Content Placeholder 2"/>
          <p:cNvSpPr>
            <a:spLocks noGrp="1"/>
          </p:cNvSpPr>
          <p:nvPr>
            <p:ph idx="1"/>
          </p:nvPr>
        </p:nvSpPr>
        <p:spPr/>
        <p:txBody>
          <a:bodyPr/>
          <a:lstStyle/>
          <a:p>
            <a:r>
              <a:rPr lang="en-US" dirty="0"/>
              <a:t>In certain techniques, the ear image is first </a:t>
            </a:r>
            <a:r>
              <a:rPr lang="en-US" b="1" dirty="0"/>
              <a:t>enhanced </a:t>
            </a:r>
            <a:r>
              <a:rPr lang="en-US" dirty="0"/>
              <a:t>to highlight the discriminative  features and </a:t>
            </a:r>
            <a:r>
              <a:rPr lang="en-US" b="1" dirty="0"/>
              <a:t>suppress</a:t>
            </a:r>
            <a:r>
              <a:rPr lang="en-US" dirty="0"/>
              <a:t> the noise. </a:t>
            </a:r>
          </a:p>
          <a:p>
            <a:r>
              <a:rPr lang="en-US" dirty="0"/>
              <a:t>Two common techniques that use this basic procedure are</a:t>
            </a:r>
          </a:p>
          <a:p>
            <a:pPr marL="514350" indent="-514350">
              <a:buAutoNum type="alphaLcParenR"/>
            </a:pPr>
            <a:r>
              <a:rPr lang="en-US" dirty="0"/>
              <a:t>force field transformation and </a:t>
            </a:r>
          </a:p>
          <a:p>
            <a:pPr marL="514350" indent="-514350">
              <a:buAutoNum type="alphaLcParenR"/>
            </a:pPr>
            <a:r>
              <a:rPr lang="en-US" dirty="0"/>
              <a:t>local binary patterns</a:t>
            </a:r>
            <a:endParaRPr lang="en-IN" dirty="0"/>
          </a:p>
        </p:txBody>
      </p:sp>
    </p:spTree>
    <p:extLst>
      <p:ext uri="{BB962C8B-B14F-4D97-AF65-F5344CB8AC3E}">
        <p14:creationId xmlns:p14="http://schemas.microsoft.com/office/powerpoint/2010/main" val="3316031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1480"/>
            <a:ext cx="8229600" cy="634082"/>
          </a:xfrm>
        </p:spPr>
        <p:txBody>
          <a:bodyPr>
            <a:normAutofit fontScale="90000"/>
          </a:bodyPr>
          <a:lstStyle/>
          <a:p>
            <a:r>
              <a:rPr lang="en-IN" dirty="0">
                <a:solidFill>
                  <a:srgbClr val="FF0000"/>
                </a:solidFill>
              </a:rPr>
              <a:t>Force field transformation</a:t>
            </a:r>
          </a:p>
        </p:txBody>
      </p:sp>
      <p:sp>
        <p:nvSpPr>
          <p:cNvPr id="3" name="Content Placeholder 2"/>
          <p:cNvSpPr>
            <a:spLocks noGrp="1"/>
          </p:cNvSpPr>
          <p:nvPr>
            <p:ph idx="1"/>
          </p:nvPr>
        </p:nvSpPr>
        <p:spPr>
          <a:xfrm>
            <a:off x="107504" y="980728"/>
            <a:ext cx="8928992" cy="5688632"/>
          </a:xfrm>
        </p:spPr>
        <p:txBody>
          <a:bodyPr>
            <a:normAutofit fontScale="92500"/>
          </a:bodyPr>
          <a:lstStyle/>
          <a:p>
            <a:r>
              <a:rPr lang="en-US" dirty="0"/>
              <a:t>A force field transformation obtains the </a:t>
            </a:r>
            <a:r>
              <a:rPr lang="en-US" b="1" dirty="0"/>
              <a:t>intensity</a:t>
            </a:r>
            <a:r>
              <a:rPr lang="en-US" dirty="0"/>
              <a:t> of </a:t>
            </a:r>
            <a:r>
              <a:rPr lang="en-US" b="1" dirty="0"/>
              <a:t>the forces </a:t>
            </a:r>
            <a:r>
              <a:rPr lang="en-US" dirty="0"/>
              <a:t>at each location in the image where each pixel is considered as a </a:t>
            </a:r>
            <a:r>
              <a:rPr lang="en-US" b="1" dirty="0"/>
              <a:t>source of the force </a:t>
            </a:r>
            <a:r>
              <a:rPr lang="en-US" dirty="0"/>
              <a:t>with intensity proportional to its value. </a:t>
            </a:r>
          </a:p>
          <a:p>
            <a:r>
              <a:rPr lang="en-US" b="1" dirty="0"/>
              <a:t>Force field transformation </a:t>
            </a:r>
            <a:r>
              <a:rPr lang="en-US" dirty="0"/>
              <a:t>has been shown to effectively remove the </a:t>
            </a:r>
            <a:r>
              <a:rPr lang="en-US" b="1" dirty="0"/>
              <a:t>noise</a:t>
            </a:r>
            <a:r>
              <a:rPr lang="en-US" dirty="0"/>
              <a:t> in the ear image leading to significant improvement in recognition accuracy. </a:t>
            </a:r>
          </a:p>
          <a:p>
            <a:r>
              <a:rPr lang="en-US" dirty="0"/>
              <a:t>Further, a set of lines indicating the gradients of this force field can be extracted and used for matching. </a:t>
            </a:r>
          </a:p>
          <a:p>
            <a:r>
              <a:rPr lang="en-US" dirty="0"/>
              <a:t>Figure for a depiction of force field extracted from an ear image with the </a:t>
            </a:r>
            <a:r>
              <a:rPr lang="en-IN" dirty="0"/>
              <a:t>force field lines marked.</a:t>
            </a:r>
          </a:p>
        </p:txBody>
      </p:sp>
    </p:spTree>
    <p:extLst>
      <p:ext uri="{BB962C8B-B14F-4D97-AF65-F5344CB8AC3E}">
        <p14:creationId xmlns:p14="http://schemas.microsoft.com/office/powerpoint/2010/main" val="32213927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2770" name="Picture 2" descr="F:\July 2020 -Dec 2020\biometrics\images\unit 2 images\forcefiel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34" y="-99392"/>
            <a:ext cx="9044530" cy="705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3927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IN" dirty="0">
                <a:solidFill>
                  <a:srgbClr val="FF0000"/>
                </a:solidFill>
              </a:rPr>
              <a:t>Local binary patterns</a:t>
            </a:r>
          </a:p>
        </p:txBody>
      </p:sp>
      <p:sp>
        <p:nvSpPr>
          <p:cNvPr id="3" name="Content Placeholder 2"/>
          <p:cNvSpPr>
            <a:spLocks noGrp="1"/>
          </p:cNvSpPr>
          <p:nvPr>
            <p:ph idx="1"/>
          </p:nvPr>
        </p:nvSpPr>
        <p:spPr>
          <a:xfrm>
            <a:off x="251520" y="980728"/>
            <a:ext cx="8640960" cy="5616624"/>
          </a:xfrm>
        </p:spPr>
        <p:txBody>
          <a:bodyPr>
            <a:normAutofit fontScale="92500" lnSpcReduction="10000"/>
          </a:bodyPr>
          <a:lstStyle/>
          <a:p>
            <a:r>
              <a:rPr lang="en-US" dirty="0"/>
              <a:t>Local binary patterns essentially characterize each pixel based on </a:t>
            </a:r>
            <a:r>
              <a:rPr lang="en-US" b="1" dirty="0"/>
              <a:t>variation of intensity </a:t>
            </a:r>
            <a:r>
              <a:rPr lang="en-US" dirty="0"/>
              <a:t>of that pixel along a </a:t>
            </a:r>
            <a:r>
              <a:rPr lang="en-US" b="1" dirty="0"/>
              <a:t>set of directions</a:t>
            </a:r>
            <a:r>
              <a:rPr lang="en-US" dirty="0"/>
              <a:t>. </a:t>
            </a:r>
          </a:p>
          <a:p>
            <a:r>
              <a:rPr lang="en-US" dirty="0"/>
              <a:t>The variation along each direction is encoded as a </a:t>
            </a:r>
            <a:r>
              <a:rPr lang="en-US" b="1" dirty="0"/>
              <a:t>single bit </a:t>
            </a:r>
            <a:r>
              <a:rPr lang="en-US" dirty="0"/>
              <a:t>indicating whether the </a:t>
            </a:r>
            <a:r>
              <a:rPr lang="en-US" b="1" dirty="0"/>
              <a:t>intensity</a:t>
            </a:r>
            <a:r>
              <a:rPr lang="en-US" dirty="0"/>
              <a:t> is </a:t>
            </a:r>
            <a:r>
              <a:rPr lang="en-US" b="1" dirty="0"/>
              <a:t>increasing or decreasing</a:t>
            </a:r>
            <a:r>
              <a:rPr lang="en-US" dirty="0"/>
              <a:t>, and the set of bits associated with each direction is used to obtain an </a:t>
            </a:r>
            <a:r>
              <a:rPr lang="en-US" b="1" dirty="0"/>
              <a:t>integer value for each pixel</a:t>
            </a:r>
            <a:r>
              <a:rPr lang="en-US" dirty="0"/>
              <a:t>. </a:t>
            </a:r>
          </a:p>
          <a:p>
            <a:r>
              <a:rPr lang="en-US" dirty="0"/>
              <a:t>Such a transformation effectively reduces the </a:t>
            </a:r>
            <a:r>
              <a:rPr lang="en-US" b="1" dirty="0"/>
              <a:t>effect of illumination variations </a:t>
            </a:r>
            <a:r>
              <a:rPr lang="en-US" dirty="0"/>
              <a:t>and other sources of noise, thereby generating an enhanced image which can be used for robust matching.</a:t>
            </a:r>
            <a:endParaRPr lang="en-IN" dirty="0"/>
          </a:p>
        </p:txBody>
      </p:sp>
    </p:spTree>
    <p:extLst>
      <p:ext uri="{BB962C8B-B14F-4D97-AF65-F5344CB8AC3E}">
        <p14:creationId xmlns:p14="http://schemas.microsoft.com/office/powerpoint/2010/main" val="35065501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sz="3600" b="1" dirty="0">
                <a:solidFill>
                  <a:srgbClr val="FF0000"/>
                </a:solidFill>
              </a:rPr>
              <a:t>Geometric measurements-based techniques</a:t>
            </a:r>
            <a:endParaRPr lang="en-IN" b="1" dirty="0">
              <a:solidFill>
                <a:srgbClr val="FF0000"/>
              </a:solidFill>
            </a:endParaRPr>
          </a:p>
        </p:txBody>
      </p:sp>
      <p:sp>
        <p:nvSpPr>
          <p:cNvPr id="3" name="Content Placeholder 2"/>
          <p:cNvSpPr>
            <a:spLocks noGrp="1"/>
          </p:cNvSpPr>
          <p:nvPr>
            <p:ph idx="1"/>
          </p:nvPr>
        </p:nvSpPr>
        <p:spPr>
          <a:xfrm>
            <a:off x="251520" y="1124744"/>
            <a:ext cx="8517632" cy="5616624"/>
          </a:xfrm>
        </p:spPr>
        <p:txBody>
          <a:bodyPr>
            <a:normAutofit lnSpcReduction="10000"/>
          </a:bodyPr>
          <a:lstStyle/>
          <a:p>
            <a:r>
              <a:rPr lang="en-US" dirty="0"/>
              <a:t>Features obtained by measuring certain </a:t>
            </a:r>
            <a:r>
              <a:rPr lang="en-US" b="1" dirty="0"/>
              <a:t>geometric characteristics </a:t>
            </a:r>
            <a:r>
              <a:rPr lang="en-US" dirty="0"/>
              <a:t>of the ear can also be used as a set of discriminative features. </a:t>
            </a:r>
          </a:p>
          <a:p>
            <a:r>
              <a:rPr lang="en-US" dirty="0"/>
              <a:t>As an example, the </a:t>
            </a:r>
            <a:r>
              <a:rPr lang="en-US" b="1" dirty="0"/>
              <a:t>centroid of a near image </a:t>
            </a:r>
            <a:r>
              <a:rPr lang="en-US" dirty="0"/>
              <a:t>obtained from its edge image can be used as a center to draw concentric circles with pre-specified radii. </a:t>
            </a:r>
          </a:p>
          <a:p>
            <a:r>
              <a:rPr lang="en-US" dirty="0"/>
              <a:t>Various measurements, such as </a:t>
            </a:r>
            <a:r>
              <a:rPr lang="en-US" b="1" dirty="0"/>
              <a:t>number of points on a circle intersecting the edge image </a:t>
            </a:r>
            <a:r>
              <a:rPr lang="en-US" dirty="0"/>
              <a:t>or </a:t>
            </a:r>
            <a:r>
              <a:rPr lang="en-US" b="1" dirty="0"/>
              <a:t>distance</a:t>
            </a:r>
            <a:r>
              <a:rPr lang="en-US" dirty="0"/>
              <a:t> between two consecutive intersections, can be used as a </a:t>
            </a:r>
            <a:r>
              <a:rPr lang="en-US" b="1" dirty="0"/>
              <a:t>feature vector</a:t>
            </a:r>
            <a:r>
              <a:rPr lang="en-US" dirty="0"/>
              <a:t>. </a:t>
            </a:r>
            <a:endParaRPr lang="en-IN" dirty="0"/>
          </a:p>
        </p:txBody>
      </p:sp>
    </p:spTree>
    <p:extLst>
      <p:ext uri="{BB962C8B-B14F-4D97-AF65-F5344CB8AC3E}">
        <p14:creationId xmlns:p14="http://schemas.microsoft.com/office/powerpoint/2010/main" val="11972171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78098"/>
          </a:xfrm>
        </p:spPr>
        <p:txBody>
          <a:bodyPr/>
          <a:lstStyle/>
          <a:p>
            <a:r>
              <a:rPr lang="en-IN" dirty="0">
                <a:solidFill>
                  <a:srgbClr val="FF0000"/>
                </a:solidFill>
              </a:rPr>
              <a:t>Transformation-based techniques</a:t>
            </a:r>
          </a:p>
        </p:txBody>
      </p:sp>
      <p:sp>
        <p:nvSpPr>
          <p:cNvPr id="3" name="Content Placeholder 2"/>
          <p:cNvSpPr>
            <a:spLocks noGrp="1"/>
          </p:cNvSpPr>
          <p:nvPr>
            <p:ph idx="1"/>
          </p:nvPr>
        </p:nvSpPr>
        <p:spPr>
          <a:xfrm>
            <a:off x="457200" y="1124744"/>
            <a:ext cx="8229600" cy="5544616"/>
          </a:xfrm>
        </p:spPr>
        <p:txBody>
          <a:bodyPr>
            <a:normAutofit/>
          </a:bodyPr>
          <a:lstStyle/>
          <a:p>
            <a:r>
              <a:rPr lang="en-IN" dirty="0"/>
              <a:t>Various image transformation techniques such </a:t>
            </a:r>
            <a:r>
              <a:rPr lang="en-IN" b="1" dirty="0"/>
              <a:t>as Fourier transform or wavelet </a:t>
            </a:r>
            <a:r>
              <a:rPr lang="en-US" b="1" dirty="0"/>
              <a:t>transform </a:t>
            </a:r>
            <a:r>
              <a:rPr lang="en-US" dirty="0"/>
              <a:t>can also be applied to extract discriminative features from an ear image.</a:t>
            </a:r>
          </a:p>
          <a:p>
            <a:r>
              <a:rPr lang="en-US" dirty="0"/>
              <a:t>Fourier transform can also be applied in order to obtain a rotation and translation invariant representation of the ear –</a:t>
            </a:r>
          </a:p>
          <a:p>
            <a:r>
              <a:rPr lang="en-US" dirty="0"/>
              <a:t>For example, by using </a:t>
            </a:r>
            <a:r>
              <a:rPr lang="en-US" b="1" dirty="0"/>
              <a:t>a polar coordinate </a:t>
            </a:r>
            <a:r>
              <a:rPr lang="en-US" dirty="0"/>
              <a:t>system and extracting only the </a:t>
            </a:r>
            <a:r>
              <a:rPr lang="en-US" b="1" dirty="0"/>
              <a:t>magnitude</a:t>
            </a:r>
            <a:r>
              <a:rPr lang="en-US" dirty="0"/>
              <a:t> of the Fourier transform.</a:t>
            </a:r>
            <a:endParaRPr lang="en-IN" dirty="0"/>
          </a:p>
        </p:txBody>
      </p:sp>
    </p:spTree>
    <p:extLst>
      <p:ext uri="{BB962C8B-B14F-4D97-AF65-F5344CB8AC3E}">
        <p14:creationId xmlns:p14="http://schemas.microsoft.com/office/powerpoint/2010/main" val="2702893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sz="3600" dirty="0">
                <a:solidFill>
                  <a:srgbClr val="FF0000"/>
                </a:solidFill>
              </a:rPr>
              <a:t>Image</a:t>
            </a:r>
            <a:r>
              <a:rPr lang="en-US" sz="3600" dirty="0"/>
              <a:t> </a:t>
            </a:r>
            <a:r>
              <a:rPr lang="en-US" sz="3600" dirty="0">
                <a:solidFill>
                  <a:srgbClr val="FF0000"/>
                </a:solidFill>
              </a:rPr>
              <a:t>Enhancement Techniques</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15</a:t>
            </a:fld>
            <a:endParaRPr lang="en-US"/>
          </a:p>
        </p:txBody>
      </p:sp>
      <p:sp>
        <p:nvSpPr>
          <p:cNvPr id="3" name="Content Placeholder 2"/>
          <p:cNvSpPr>
            <a:spLocks noGrp="1"/>
          </p:cNvSpPr>
          <p:nvPr>
            <p:ph idx="1"/>
          </p:nvPr>
        </p:nvSpPr>
        <p:spPr/>
        <p:txBody>
          <a:bodyPr>
            <a:normAutofit lnSpcReduction="10000"/>
          </a:bodyPr>
          <a:lstStyle/>
          <a:p>
            <a:pPr marL="0" indent="0">
              <a:buNone/>
            </a:pPr>
            <a:r>
              <a:rPr lang="en-IN" b="1" dirty="0"/>
              <a:t>Image Enhancement by Point Processing</a:t>
            </a:r>
          </a:p>
          <a:p>
            <a:pPr marL="971550" lvl="1" indent="-514350">
              <a:buAutoNum type="arabicPeriod"/>
            </a:pPr>
            <a:r>
              <a:rPr lang="en-IN" b="1" dirty="0"/>
              <a:t>Simple Intensity Transformation</a:t>
            </a:r>
          </a:p>
          <a:p>
            <a:pPr marL="1314450" lvl="2" indent="-457200">
              <a:buAutoNum type="alphaLcPeriod"/>
            </a:pPr>
            <a:r>
              <a:rPr lang="en-IN" dirty="0"/>
              <a:t>Image Negatives</a:t>
            </a:r>
          </a:p>
          <a:p>
            <a:pPr marL="1314450" lvl="2" indent="-457200">
              <a:buAutoNum type="alphaLcPeriod"/>
            </a:pPr>
            <a:r>
              <a:rPr lang="en-IN" dirty="0"/>
              <a:t>Contrast Stretching</a:t>
            </a:r>
          </a:p>
          <a:p>
            <a:pPr marL="1314450" lvl="2" indent="-457200">
              <a:buAutoNum type="alphaLcPeriod"/>
            </a:pPr>
            <a:r>
              <a:rPr lang="en-IN" dirty="0"/>
              <a:t>Compression</a:t>
            </a:r>
          </a:p>
          <a:p>
            <a:pPr marL="1314450" lvl="2" indent="-457200">
              <a:buAutoNum type="alphaLcPeriod"/>
            </a:pPr>
            <a:r>
              <a:rPr lang="en-IN" dirty="0"/>
              <a:t>Gray-level Slicing</a:t>
            </a:r>
          </a:p>
          <a:p>
            <a:pPr marL="971550" lvl="1" indent="-514350">
              <a:buAutoNum type="arabicPeriod"/>
            </a:pPr>
            <a:r>
              <a:rPr lang="en-IN" b="1" dirty="0"/>
              <a:t>Histogram Processing</a:t>
            </a:r>
          </a:p>
          <a:p>
            <a:pPr marL="1314450" lvl="2" indent="-457200">
              <a:buAutoNum type="alphaLcPeriod"/>
            </a:pPr>
            <a:r>
              <a:rPr lang="en-IN" dirty="0"/>
              <a:t>Histogram Equalization </a:t>
            </a:r>
          </a:p>
          <a:p>
            <a:pPr marL="1314450" lvl="2" indent="-457200">
              <a:buAutoNum type="alphaLcPeriod"/>
            </a:pPr>
            <a:r>
              <a:rPr lang="en-IN" dirty="0"/>
              <a:t>Histogram Specification</a:t>
            </a:r>
          </a:p>
          <a:p>
            <a:pPr marL="1314450" lvl="2" indent="-457200">
              <a:buAutoNum type="alphaLcPeriod"/>
            </a:pPr>
            <a:r>
              <a:rPr lang="en-IN" dirty="0"/>
              <a:t>Local Enhancement</a:t>
            </a:r>
          </a:p>
          <a:p>
            <a:pPr marL="971550" lvl="1" indent="-514350">
              <a:buAutoNum type="arabicPeriod"/>
            </a:pPr>
            <a:endParaRPr lang="en-IN" dirty="0"/>
          </a:p>
          <a:p>
            <a:pPr lvl="1"/>
            <a:endParaRPr lang="en-IN" dirty="0"/>
          </a:p>
        </p:txBody>
      </p:sp>
    </p:spTree>
    <p:extLst>
      <p:ext uri="{BB962C8B-B14F-4D97-AF65-F5344CB8AC3E}">
        <p14:creationId xmlns:p14="http://schemas.microsoft.com/office/powerpoint/2010/main" val="37217809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100"/>
            <a:ext cx="8229600" cy="706090"/>
          </a:xfrm>
        </p:spPr>
        <p:txBody>
          <a:bodyPr>
            <a:normAutofit fontScale="90000"/>
          </a:bodyPr>
          <a:lstStyle/>
          <a:p>
            <a:r>
              <a:rPr lang="en-IN" dirty="0">
                <a:solidFill>
                  <a:srgbClr val="FF0000"/>
                </a:solidFill>
              </a:rPr>
              <a:t>3D Techniques</a:t>
            </a:r>
          </a:p>
        </p:txBody>
      </p:sp>
      <p:sp>
        <p:nvSpPr>
          <p:cNvPr id="3" name="Content Placeholder 2"/>
          <p:cNvSpPr>
            <a:spLocks noGrp="1"/>
          </p:cNvSpPr>
          <p:nvPr>
            <p:ph idx="1"/>
          </p:nvPr>
        </p:nvSpPr>
        <p:spPr>
          <a:xfrm>
            <a:off x="323528" y="980728"/>
            <a:ext cx="8568952" cy="5616624"/>
          </a:xfrm>
        </p:spPr>
        <p:txBody>
          <a:bodyPr>
            <a:normAutofit fontScale="92500" lnSpcReduction="20000"/>
          </a:bodyPr>
          <a:lstStyle/>
          <a:p>
            <a:r>
              <a:rPr lang="en-US" dirty="0"/>
              <a:t>3D images offer </a:t>
            </a:r>
            <a:r>
              <a:rPr lang="en-US" b="1" dirty="0"/>
              <a:t>depth information </a:t>
            </a:r>
            <a:r>
              <a:rPr lang="en-US" dirty="0"/>
              <a:t>that can be used in conjunction with the 2D texture information to improve the recognition accuracy.</a:t>
            </a:r>
          </a:p>
          <a:p>
            <a:r>
              <a:rPr lang="en-US" dirty="0"/>
              <a:t>In the case of 3D ear images, </a:t>
            </a:r>
            <a:r>
              <a:rPr lang="en-US" b="1" dirty="0"/>
              <a:t>local histograms </a:t>
            </a:r>
            <a:r>
              <a:rPr lang="en-US" dirty="0"/>
              <a:t>of shape curvature values can be used to match two ear images.</a:t>
            </a:r>
          </a:p>
          <a:p>
            <a:r>
              <a:rPr lang="en-US" dirty="0"/>
              <a:t>The </a:t>
            </a:r>
            <a:r>
              <a:rPr lang="en-US" b="1" dirty="0"/>
              <a:t>Iterative Closest Point </a:t>
            </a:r>
            <a:r>
              <a:rPr lang="en-US" dirty="0"/>
              <a:t>(ICP) algorithm is commonly used to register and match 3D ears.</a:t>
            </a:r>
          </a:p>
          <a:p>
            <a:r>
              <a:rPr lang="en-US" dirty="0"/>
              <a:t>In the ICP technique, each point in the input ear image is used to obtain a corresponding point in the template image and the input is then rotated and translated in order to minimize the distances between corresponding </a:t>
            </a:r>
            <a:r>
              <a:rPr lang="en-IN" dirty="0"/>
              <a:t>points.</a:t>
            </a:r>
          </a:p>
        </p:txBody>
      </p:sp>
    </p:spTree>
    <p:extLst>
      <p:ext uri="{BB962C8B-B14F-4D97-AF65-F5344CB8AC3E}">
        <p14:creationId xmlns:p14="http://schemas.microsoft.com/office/powerpoint/2010/main" val="25211315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634082"/>
          </a:xfrm>
        </p:spPr>
        <p:txBody>
          <a:bodyPr>
            <a:normAutofit fontScale="90000"/>
          </a:bodyPr>
          <a:lstStyle/>
          <a:p>
            <a:r>
              <a:rPr lang="en-US" dirty="0">
                <a:solidFill>
                  <a:srgbClr val="FF0000"/>
                </a:solidFill>
              </a:rPr>
              <a:t>Challenges in ear recognition</a:t>
            </a:r>
            <a:endParaRPr lang="en-IN" dirty="0">
              <a:solidFill>
                <a:srgbClr val="FF0000"/>
              </a:solidFill>
            </a:endParaRPr>
          </a:p>
        </p:txBody>
      </p:sp>
      <p:sp>
        <p:nvSpPr>
          <p:cNvPr id="3" name="Content Placeholder 2"/>
          <p:cNvSpPr>
            <a:spLocks noGrp="1"/>
          </p:cNvSpPr>
          <p:nvPr>
            <p:ph idx="1"/>
          </p:nvPr>
        </p:nvSpPr>
        <p:spPr>
          <a:xfrm>
            <a:off x="486459" y="1124744"/>
            <a:ext cx="8229600" cy="4525963"/>
          </a:xfrm>
        </p:spPr>
        <p:txBody>
          <a:bodyPr>
            <a:normAutofit fontScale="92500" lnSpcReduction="10000"/>
          </a:bodyPr>
          <a:lstStyle/>
          <a:p>
            <a:r>
              <a:rPr lang="en-US" dirty="0"/>
              <a:t>There are no commercial biometric systems at this time that explicitly utilize features of the ear for human recognition. </a:t>
            </a:r>
          </a:p>
          <a:p>
            <a:r>
              <a:rPr lang="en-US" dirty="0"/>
              <a:t>But the performances of ear recognition algorithms have been tested on some standard ear datasets. Experiments suggest that ear images obtained under controlled conditions can result in </a:t>
            </a:r>
            <a:r>
              <a:rPr lang="en-IN" dirty="0"/>
              <a:t>good recognition accuracy.</a:t>
            </a:r>
          </a:p>
          <a:p>
            <a:r>
              <a:rPr lang="en-IN" dirty="0"/>
              <a:t>1. Ear Occlusion</a:t>
            </a:r>
          </a:p>
          <a:p>
            <a:r>
              <a:rPr lang="en-US" dirty="0"/>
              <a:t>2.</a:t>
            </a:r>
            <a:r>
              <a:rPr lang="en-IN" dirty="0"/>
              <a:t> </a:t>
            </a:r>
            <a:r>
              <a:rPr lang="en-IN" dirty="0" err="1"/>
              <a:t>Earprint</a:t>
            </a:r>
            <a:r>
              <a:rPr lang="en-IN" dirty="0"/>
              <a:t> Identification</a:t>
            </a:r>
          </a:p>
          <a:p>
            <a:endParaRPr lang="en-IN" dirty="0"/>
          </a:p>
        </p:txBody>
      </p:sp>
    </p:spTree>
    <p:extLst>
      <p:ext uri="{BB962C8B-B14F-4D97-AF65-F5344CB8AC3E}">
        <p14:creationId xmlns:p14="http://schemas.microsoft.com/office/powerpoint/2010/main" val="29904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229600" cy="836712"/>
          </a:xfrm>
        </p:spPr>
        <p:txBody>
          <a:bodyPr>
            <a:normAutofit/>
          </a:bodyPr>
          <a:lstStyle/>
          <a:p>
            <a:r>
              <a:rPr lang="en-IN" dirty="0">
                <a:solidFill>
                  <a:srgbClr val="FF0000"/>
                </a:solidFill>
              </a:rPr>
              <a:t>Ear Occlusion</a:t>
            </a:r>
          </a:p>
        </p:txBody>
      </p:sp>
      <p:sp>
        <p:nvSpPr>
          <p:cNvPr id="3" name="Content Placeholder 2"/>
          <p:cNvSpPr>
            <a:spLocks noGrp="1"/>
          </p:cNvSpPr>
          <p:nvPr>
            <p:ph idx="1"/>
          </p:nvPr>
        </p:nvSpPr>
        <p:spPr>
          <a:xfrm>
            <a:off x="179512" y="1052736"/>
            <a:ext cx="8784976" cy="5544616"/>
          </a:xfrm>
        </p:spPr>
        <p:txBody>
          <a:bodyPr>
            <a:normAutofit/>
          </a:bodyPr>
          <a:lstStyle/>
          <a:p>
            <a:r>
              <a:rPr lang="en-US" dirty="0"/>
              <a:t>One of the main challenges faced by an ear recognition system is occlusion due to the subject’s hair. </a:t>
            </a:r>
          </a:p>
          <a:p>
            <a:r>
              <a:rPr lang="en-US" dirty="0"/>
              <a:t>One way to address such occlusion is by capturing the </a:t>
            </a:r>
            <a:r>
              <a:rPr lang="en-US" dirty="0" err="1"/>
              <a:t>thermogram</a:t>
            </a:r>
            <a:r>
              <a:rPr lang="en-US" dirty="0"/>
              <a:t> along with the visible light image.</a:t>
            </a:r>
          </a:p>
          <a:p>
            <a:r>
              <a:rPr lang="en-US" dirty="0"/>
              <a:t> In a </a:t>
            </a:r>
            <a:r>
              <a:rPr lang="en-US" dirty="0" err="1"/>
              <a:t>thermogram</a:t>
            </a:r>
            <a:r>
              <a:rPr lang="en-US" dirty="0"/>
              <a:t>, the hair can be easily detected (and possibly isolated) as its temperature is usually lower than </a:t>
            </a:r>
            <a:r>
              <a:rPr lang="en-IN" dirty="0"/>
              <a:t>that of the skin.</a:t>
            </a:r>
          </a:p>
        </p:txBody>
      </p:sp>
    </p:spTree>
    <p:extLst>
      <p:ext uri="{BB962C8B-B14F-4D97-AF65-F5344CB8AC3E}">
        <p14:creationId xmlns:p14="http://schemas.microsoft.com/office/powerpoint/2010/main" val="41162359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Ear print identification</a:t>
            </a:r>
            <a:endParaRPr lang="en-IN"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dirty="0" err="1"/>
              <a:t>Earprints</a:t>
            </a:r>
            <a:r>
              <a:rPr lang="en-US" dirty="0"/>
              <a:t>, or earmarks, are marks left by secretions as a result of pressing the ear against a flat surface. </a:t>
            </a:r>
          </a:p>
          <a:p>
            <a:r>
              <a:rPr lang="en-US" dirty="0"/>
              <a:t>These marks mainly consist of impressions of the helix, anti-helix, tragus, and anti-tragus. </a:t>
            </a:r>
          </a:p>
          <a:p>
            <a:r>
              <a:rPr lang="en-US" dirty="0"/>
              <a:t>Other features include the earlobe and the crus of helix, but they are less frequently observed.</a:t>
            </a:r>
          </a:p>
          <a:p>
            <a:r>
              <a:rPr lang="en-US" dirty="0" err="1"/>
              <a:t>Earprints</a:t>
            </a:r>
            <a:r>
              <a:rPr lang="en-US" dirty="0"/>
              <a:t> can be compared based on details such as the notches and angles in imprinted samples, the positions of moles, folds, and wrinkles, and the position of pressure points</a:t>
            </a:r>
            <a:endParaRPr lang="en-IN" dirty="0"/>
          </a:p>
        </p:txBody>
      </p:sp>
    </p:spTree>
    <p:extLst>
      <p:ext uri="{BB962C8B-B14F-4D97-AF65-F5344CB8AC3E}">
        <p14:creationId xmlns:p14="http://schemas.microsoft.com/office/powerpoint/2010/main" val="18468743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err="1"/>
              <a:t>Earprint</a:t>
            </a:r>
            <a:r>
              <a:rPr lang="en-US" dirty="0"/>
              <a:t> identification is usually manually performed by identifying and matching a set of geometric features from the </a:t>
            </a:r>
            <a:r>
              <a:rPr lang="en-US" dirty="0" err="1"/>
              <a:t>earprint</a:t>
            </a:r>
            <a:r>
              <a:rPr lang="en-US" dirty="0"/>
              <a:t> such as the intersection points of  ear curves with a regular grid or locations of certain other landmark points.</a:t>
            </a:r>
            <a:endParaRPr lang="en-IN" dirty="0"/>
          </a:p>
        </p:txBody>
      </p:sp>
    </p:spTree>
    <p:extLst>
      <p:ext uri="{BB962C8B-B14F-4D97-AF65-F5344CB8AC3E}">
        <p14:creationId xmlns:p14="http://schemas.microsoft.com/office/powerpoint/2010/main" val="12664169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2A7A-83B4-46B8-BF00-888A9A043485}"/>
              </a:ext>
            </a:extLst>
          </p:cNvPr>
          <p:cNvSpPr>
            <a:spLocks noGrp="1"/>
          </p:cNvSpPr>
          <p:nvPr>
            <p:ph type="title"/>
          </p:nvPr>
        </p:nvSpPr>
        <p:spPr>
          <a:xfrm>
            <a:off x="457200" y="12007"/>
            <a:ext cx="8229600" cy="706090"/>
          </a:xfrm>
        </p:spPr>
        <p:txBody>
          <a:bodyPr>
            <a:normAutofit fontScale="90000"/>
          </a:bodyPr>
          <a:lstStyle/>
          <a:p>
            <a:r>
              <a:rPr lang="en-IN" dirty="0">
                <a:solidFill>
                  <a:srgbClr val="FF0000"/>
                </a:solidFill>
              </a:rPr>
              <a:t>Hand Geometry</a:t>
            </a:r>
          </a:p>
        </p:txBody>
      </p:sp>
      <p:sp>
        <p:nvSpPr>
          <p:cNvPr id="3" name="Content Placeholder 2">
            <a:extLst>
              <a:ext uri="{FF2B5EF4-FFF2-40B4-BE49-F238E27FC236}">
                <a16:creationId xmlns:a16="http://schemas.microsoft.com/office/drawing/2014/main" id="{009C2AE6-51F3-4EB6-90D2-B54FE755654A}"/>
              </a:ext>
            </a:extLst>
          </p:cNvPr>
          <p:cNvSpPr>
            <a:spLocks noGrp="1"/>
          </p:cNvSpPr>
          <p:nvPr>
            <p:ph idx="1"/>
          </p:nvPr>
        </p:nvSpPr>
        <p:spPr>
          <a:xfrm>
            <a:off x="251520" y="980728"/>
            <a:ext cx="8712968" cy="5544616"/>
          </a:xfrm>
        </p:spPr>
        <p:txBody>
          <a:bodyPr>
            <a:normAutofit/>
          </a:bodyPr>
          <a:lstStyle/>
          <a:p>
            <a:pPr algn="just"/>
            <a:r>
              <a:rPr lang="en-US" sz="2400" b="0" i="0" u="none" strike="noStrike" baseline="0" dirty="0">
                <a:latin typeface="Times-Roman"/>
              </a:rPr>
              <a:t>Hand geometry, as the name suggests, refers to the geometric structure of the hand. </a:t>
            </a:r>
          </a:p>
          <a:p>
            <a:pPr algn="just"/>
            <a:r>
              <a:rPr lang="en-US" sz="2400" b="0" i="0" u="none" strike="noStrike" baseline="0" dirty="0">
                <a:latin typeface="Times-Roman"/>
              </a:rPr>
              <a:t>This structure includes width of the fingers at various locations, width of the palm, thickness of the palm, length of the fingers, contour of the palm, etc. </a:t>
            </a:r>
          </a:p>
          <a:p>
            <a:pPr algn="just"/>
            <a:r>
              <a:rPr lang="en-US" sz="2400" b="0" i="0" u="none" strike="noStrike" baseline="0" dirty="0">
                <a:latin typeface="Times-Roman"/>
              </a:rPr>
              <a:t>Although these metrics do not vary significantly across the population, they can still be used to verify the identity of an individual.</a:t>
            </a:r>
          </a:p>
          <a:p>
            <a:pPr algn="l"/>
            <a:r>
              <a:rPr lang="en-US" sz="2400" b="0" i="0" u="none" strike="noStrike" baseline="0" dirty="0">
                <a:latin typeface="Times-Roman"/>
              </a:rPr>
              <a:t>Hand geometry measurement is non-intrusive and the verification involves a simple processing of the resulting features. </a:t>
            </a:r>
          </a:p>
          <a:p>
            <a:pPr algn="l"/>
            <a:r>
              <a:rPr lang="en-US" sz="2400" b="0" i="0" u="none" strike="noStrike" baseline="0" dirty="0">
                <a:latin typeface="Times-Roman"/>
              </a:rPr>
              <a:t>Unlike palmprint, this method does not involve extraction of detailed features of the hand</a:t>
            </a:r>
            <a:endParaRPr lang="en-IN" sz="2400" dirty="0"/>
          </a:p>
        </p:txBody>
      </p:sp>
    </p:spTree>
    <p:extLst>
      <p:ext uri="{BB962C8B-B14F-4D97-AF65-F5344CB8AC3E}">
        <p14:creationId xmlns:p14="http://schemas.microsoft.com/office/powerpoint/2010/main" val="17972611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2A7A-83B4-46B8-BF00-888A9A043485}"/>
              </a:ext>
            </a:extLst>
          </p:cNvPr>
          <p:cNvSpPr>
            <a:spLocks noGrp="1"/>
          </p:cNvSpPr>
          <p:nvPr>
            <p:ph type="title"/>
          </p:nvPr>
        </p:nvSpPr>
        <p:spPr/>
        <p:txBody>
          <a:bodyPr/>
          <a:lstStyle/>
          <a:p>
            <a:r>
              <a:rPr lang="en-IN" dirty="0">
                <a:solidFill>
                  <a:srgbClr val="FF0000"/>
                </a:solidFill>
              </a:rPr>
              <a:t>Hand Geometry</a:t>
            </a:r>
          </a:p>
        </p:txBody>
      </p:sp>
      <p:sp>
        <p:nvSpPr>
          <p:cNvPr id="3" name="Content Placeholder 2">
            <a:extLst>
              <a:ext uri="{FF2B5EF4-FFF2-40B4-BE49-F238E27FC236}">
                <a16:creationId xmlns:a16="http://schemas.microsoft.com/office/drawing/2014/main" id="{009C2AE6-51F3-4EB6-90D2-B54FE755654A}"/>
              </a:ext>
            </a:extLst>
          </p:cNvPr>
          <p:cNvSpPr>
            <a:spLocks noGrp="1"/>
          </p:cNvSpPr>
          <p:nvPr>
            <p:ph idx="1"/>
          </p:nvPr>
        </p:nvSpPr>
        <p:spPr/>
        <p:txBody>
          <a:bodyPr>
            <a:normAutofit/>
          </a:bodyPr>
          <a:lstStyle/>
          <a:p>
            <a:pPr marL="0" indent="0" algn="l">
              <a:buNone/>
            </a:pPr>
            <a:r>
              <a:rPr lang="en-US" sz="2400" b="0" i="0" u="none" strike="noStrike" baseline="0" dirty="0">
                <a:latin typeface="Times-Roman"/>
              </a:rPr>
              <a:t>A typical hand geometry system consists of four main components: </a:t>
            </a:r>
          </a:p>
          <a:p>
            <a:pPr algn="l"/>
            <a:r>
              <a:rPr lang="en-US" sz="2400" dirty="0">
                <a:latin typeface="Times-Roman"/>
              </a:rPr>
              <a:t>I</a:t>
            </a:r>
            <a:r>
              <a:rPr lang="en-US" sz="2400" b="0" i="0" u="none" strike="noStrike" baseline="0" dirty="0">
                <a:latin typeface="Times-Roman"/>
              </a:rPr>
              <a:t>mage acquisition,</a:t>
            </a:r>
          </a:p>
          <a:p>
            <a:pPr algn="l"/>
            <a:r>
              <a:rPr lang="en-US" sz="2400" b="0" i="0" u="none" strike="noStrike" baseline="0" dirty="0">
                <a:latin typeface="Times-Roman"/>
              </a:rPr>
              <a:t>Hand segmentation and alignment, </a:t>
            </a:r>
          </a:p>
          <a:p>
            <a:pPr algn="l"/>
            <a:r>
              <a:rPr lang="en-US" sz="2400" dirty="0">
                <a:latin typeface="Times-Roman"/>
              </a:rPr>
              <a:t>F</a:t>
            </a:r>
            <a:r>
              <a:rPr lang="en-US" sz="2400" b="0" i="0" u="none" strike="noStrike" baseline="0" dirty="0">
                <a:latin typeface="Times-Roman"/>
              </a:rPr>
              <a:t>eature extraction, </a:t>
            </a:r>
            <a:endParaRPr lang="en-US" sz="2400" dirty="0">
              <a:latin typeface="Times-Roman"/>
            </a:endParaRPr>
          </a:p>
          <a:p>
            <a:pPr algn="l"/>
            <a:r>
              <a:rPr lang="en-US" sz="2400" dirty="0">
                <a:latin typeface="Times-Roman"/>
              </a:rPr>
              <a:t>F</a:t>
            </a:r>
            <a:r>
              <a:rPr lang="en-US" sz="2400" b="0" i="0" u="none" strike="noStrike" baseline="0" dirty="0">
                <a:latin typeface="Times-Roman"/>
              </a:rPr>
              <a:t>eature matching.</a:t>
            </a:r>
            <a:endParaRPr lang="en-IN" sz="2400" dirty="0"/>
          </a:p>
        </p:txBody>
      </p:sp>
    </p:spTree>
    <p:extLst>
      <p:ext uri="{BB962C8B-B14F-4D97-AF65-F5344CB8AC3E}">
        <p14:creationId xmlns:p14="http://schemas.microsoft.com/office/powerpoint/2010/main" val="7290253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7B2D-76EC-4C7B-BB8F-01544C600DC3}"/>
              </a:ext>
            </a:extLst>
          </p:cNvPr>
          <p:cNvSpPr>
            <a:spLocks noGrp="1"/>
          </p:cNvSpPr>
          <p:nvPr>
            <p:ph type="title"/>
          </p:nvPr>
        </p:nvSpPr>
        <p:spPr/>
        <p:txBody>
          <a:bodyPr>
            <a:normAutofit/>
          </a:bodyPr>
          <a:lstStyle/>
          <a:p>
            <a:r>
              <a:rPr lang="en-IN" sz="4800" u="none" strike="noStrike" baseline="0" dirty="0">
                <a:solidFill>
                  <a:srgbClr val="FF0000"/>
                </a:solidFill>
                <a:latin typeface="Times-BoldItalic"/>
              </a:rPr>
              <a:t>Image capture</a:t>
            </a:r>
            <a:endParaRPr lang="en-IN" sz="4800" dirty="0">
              <a:solidFill>
                <a:srgbClr val="FF0000"/>
              </a:solidFill>
            </a:endParaRPr>
          </a:p>
        </p:txBody>
      </p:sp>
      <p:sp>
        <p:nvSpPr>
          <p:cNvPr id="3" name="Content Placeholder 2">
            <a:extLst>
              <a:ext uri="{FF2B5EF4-FFF2-40B4-BE49-F238E27FC236}">
                <a16:creationId xmlns:a16="http://schemas.microsoft.com/office/drawing/2014/main" id="{39594141-3107-4751-B0B3-8B52A376BDED}"/>
              </a:ext>
            </a:extLst>
          </p:cNvPr>
          <p:cNvSpPr>
            <a:spLocks noGrp="1"/>
          </p:cNvSpPr>
          <p:nvPr>
            <p:ph idx="1"/>
          </p:nvPr>
        </p:nvSpPr>
        <p:spPr/>
        <p:txBody>
          <a:bodyPr>
            <a:normAutofit fontScale="92500"/>
          </a:bodyPr>
          <a:lstStyle/>
          <a:p>
            <a:pPr algn="just"/>
            <a:r>
              <a:rPr lang="en-IN" b="0" i="0" u="none" strike="noStrike" baseline="0" dirty="0">
                <a:latin typeface="Times-Roman"/>
              </a:rPr>
              <a:t>Contact-based vs Contactless:</a:t>
            </a:r>
          </a:p>
          <a:p>
            <a:pPr lvl="1" algn="just"/>
            <a:r>
              <a:rPr lang="en-US" sz="2800" b="0" i="0" u="none" strike="noStrike" baseline="0" dirty="0">
                <a:latin typeface="Times-Roman"/>
              </a:rPr>
              <a:t>A typical system requires the user to place her hand on a flat surface prior to capturing. Such systems are contact-based and require explicit cooperation of the subject being identified.</a:t>
            </a:r>
          </a:p>
          <a:p>
            <a:pPr lvl="1" algn="just"/>
            <a:r>
              <a:rPr lang="en-US" sz="2800" b="0" i="0" u="none" strike="noStrike" baseline="0" dirty="0">
                <a:latin typeface="Times-Roman"/>
              </a:rPr>
              <a:t>To address these issues, contactless recognition systems have been proposed. However, such systems are required to address the intra-class variability in the captured images due to the articulation of the hand in all three dimensions.</a:t>
            </a:r>
            <a:endParaRPr lang="en-IN" sz="2800" b="0" i="0" u="none" strike="noStrike" baseline="0" dirty="0">
              <a:latin typeface="Times-Roman"/>
            </a:endParaRPr>
          </a:p>
        </p:txBody>
      </p:sp>
    </p:spTree>
    <p:extLst>
      <p:ext uri="{BB962C8B-B14F-4D97-AF65-F5344CB8AC3E}">
        <p14:creationId xmlns:p14="http://schemas.microsoft.com/office/powerpoint/2010/main" val="28292283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7B2D-76EC-4C7B-BB8F-01544C600DC3}"/>
              </a:ext>
            </a:extLst>
          </p:cNvPr>
          <p:cNvSpPr>
            <a:spLocks noGrp="1"/>
          </p:cNvSpPr>
          <p:nvPr>
            <p:ph type="title"/>
          </p:nvPr>
        </p:nvSpPr>
        <p:spPr/>
        <p:txBody>
          <a:bodyPr>
            <a:normAutofit/>
          </a:bodyPr>
          <a:lstStyle/>
          <a:p>
            <a:r>
              <a:rPr lang="en-IN" sz="4800" u="none" strike="noStrike" baseline="0" dirty="0">
                <a:solidFill>
                  <a:srgbClr val="FF0000"/>
                </a:solidFill>
                <a:latin typeface="Times-BoldItalic"/>
              </a:rPr>
              <a:t>Image capture</a:t>
            </a:r>
            <a:endParaRPr lang="en-IN" sz="4800" dirty="0">
              <a:solidFill>
                <a:srgbClr val="FF0000"/>
              </a:solidFill>
            </a:endParaRPr>
          </a:p>
        </p:txBody>
      </p:sp>
      <p:sp>
        <p:nvSpPr>
          <p:cNvPr id="3" name="Content Placeholder 2">
            <a:extLst>
              <a:ext uri="{FF2B5EF4-FFF2-40B4-BE49-F238E27FC236}">
                <a16:creationId xmlns:a16="http://schemas.microsoft.com/office/drawing/2014/main" id="{39594141-3107-4751-B0B3-8B52A376BDED}"/>
              </a:ext>
            </a:extLst>
          </p:cNvPr>
          <p:cNvSpPr>
            <a:spLocks noGrp="1"/>
          </p:cNvSpPr>
          <p:nvPr>
            <p:ph idx="1"/>
          </p:nvPr>
        </p:nvSpPr>
        <p:spPr>
          <a:xfrm>
            <a:off x="628650" y="1428751"/>
            <a:ext cx="7886700" cy="5064125"/>
          </a:xfrm>
        </p:spPr>
        <p:txBody>
          <a:bodyPr>
            <a:noAutofit/>
          </a:bodyPr>
          <a:lstStyle/>
          <a:p>
            <a:r>
              <a:rPr lang="en-IN" sz="2400" b="1" i="1" u="none" strike="noStrike" baseline="0" dirty="0">
                <a:latin typeface="Times-Roman"/>
              </a:rPr>
              <a:t>Dorsal </a:t>
            </a:r>
            <a:r>
              <a:rPr lang="en-IN" sz="2400" b="1" i="1" u="none" strike="noStrike" baseline="0" dirty="0" err="1">
                <a:latin typeface="Times-Roman"/>
              </a:rPr>
              <a:t>vs</a:t>
            </a:r>
            <a:r>
              <a:rPr lang="en-IN" sz="2400" b="1" i="1" u="none" strike="noStrike" baseline="0" dirty="0">
                <a:latin typeface="Times-Roman"/>
              </a:rPr>
              <a:t> Palmar</a:t>
            </a:r>
          </a:p>
          <a:p>
            <a:pPr lvl="1"/>
            <a:r>
              <a:rPr lang="en-US" dirty="0">
                <a:latin typeface="Times-Roman"/>
              </a:rPr>
              <a:t>A</a:t>
            </a:r>
            <a:r>
              <a:rPr lang="en-US" b="0" i="0" u="none" strike="noStrike" baseline="0" dirty="0">
                <a:latin typeface="Times-Roman"/>
              </a:rPr>
              <a:t>n image of the hand is acquired by placing the hand on a flat surface and imaging the back of the hand with a CCD camera. </a:t>
            </a:r>
          </a:p>
          <a:p>
            <a:pPr lvl="1"/>
            <a:r>
              <a:rPr lang="en-US" b="0" i="0" u="none" strike="noStrike" baseline="0" dirty="0">
                <a:latin typeface="Times-Roman"/>
              </a:rPr>
              <a:t>However, there has been interest in capturing the ridge patterns present on the palm and fingers along with the hand shape by imaging the palmar aspect of </a:t>
            </a:r>
            <a:r>
              <a:rPr lang="en-IN" b="0" i="0" u="none" strike="noStrike" baseline="0" dirty="0">
                <a:latin typeface="Times-Roman"/>
              </a:rPr>
              <a:t>the hand </a:t>
            </a:r>
          </a:p>
          <a:p>
            <a:pPr lvl="1"/>
            <a:r>
              <a:rPr lang="en-US" b="0" i="0" u="none" strike="noStrike" baseline="0" dirty="0">
                <a:latin typeface="Times-Roman"/>
              </a:rPr>
              <a:t>Drawback of such a system is that it is rather inconvenient for a user to place the hand on a platen with the palm facing upward.</a:t>
            </a:r>
            <a:endParaRPr lang="en-IN" dirty="0">
              <a:latin typeface="Times-Roman"/>
            </a:endParaRPr>
          </a:p>
        </p:txBody>
      </p:sp>
    </p:spTree>
    <p:extLst>
      <p:ext uri="{BB962C8B-B14F-4D97-AF65-F5344CB8AC3E}">
        <p14:creationId xmlns:p14="http://schemas.microsoft.com/office/powerpoint/2010/main" val="29459276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7B2D-76EC-4C7B-BB8F-01544C600DC3}"/>
              </a:ext>
            </a:extLst>
          </p:cNvPr>
          <p:cNvSpPr>
            <a:spLocks noGrp="1"/>
          </p:cNvSpPr>
          <p:nvPr>
            <p:ph type="title"/>
          </p:nvPr>
        </p:nvSpPr>
        <p:spPr/>
        <p:txBody>
          <a:bodyPr>
            <a:normAutofit/>
          </a:bodyPr>
          <a:lstStyle/>
          <a:p>
            <a:r>
              <a:rPr lang="en-IN" sz="4800" u="none" strike="noStrike" baseline="0" dirty="0">
                <a:solidFill>
                  <a:srgbClr val="FF0000"/>
                </a:solidFill>
                <a:latin typeface="Times-BoldItalic"/>
              </a:rPr>
              <a:t>Image capture</a:t>
            </a:r>
            <a:endParaRPr lang="en-IN" sz="4800" dirty="0">
              <a:solidFill>
                <a:srgbClr val="FF0000"/>
              </a:solidFill>
            </a:endParaRPr>
          </a:p>
        </p:txBody>
      </p:sp>
      <p:sp>
        <p:nvSpPr>
          <p:cNvPr id="3" name="Content Placeholder 2">
            <a:extLst>
              <a:ext uri="{FF2B5EF4-FFF2-40B4-BE49-F238E27FC236}">
                <a16:creationId xmlns:a16="http://schemas.microsoft.com/office/drawing/2014/main" id="{39594141-3107-4751-B0B3-8B52A376BDED}"/>
              </a:ext>
            </a:extLst>
          </p:cNvPr>
          <p:cNvSpPr>
            <a:spLocks noGrp="1"/>
          </p:cNvSpPr>
          <p:nvPr>
            <p:ph idx="1"/>
          </p:nvPr>
        </p:nvSpPr>
        <p:spPr>
          <a:xfrm>
            <a:off x="628650" y="1428751"/>
            <a:ext cx="7886700" cy="5064125"/>
          </a:xfrm>
        </p:spPr>
        <p:txBody>
          <a:bodyPr>
            <a:noAutofit/>
          </a:bodyPr>
          <a:lstStyle/>
          <a:p>
            <a:r>
              <a:rPr lang="en-IN" sz="2400" b="1" i="0" u="none" strike="noStrike" baseline="0" dirty="0">
                <a:latin typeface="Times-Roman"/>
              </a:rPr>
              <a:t>Peg-based </a:t>
            </a:r>
            <a:r>
              <a:rPr lang="en-IN" sz="2400" b="1" i="0" u="none" strike="noStrike" baseline="0" dirty="0" err="1">
                <a:latin typeface="Times-Roman"/>
              </a:rPr>
              <a:t>vs</a:t>
            </a:r>
            <a:r>
              <a:rPr lang="en-IN" sz="2400" b="1" i="0" u="none" strike="noStrike" baseline="0" dirty="0">
                <a:latin typeface="Times-Roman"/>
              </a:rPr>
              <a:t> </a:t>
            </a:r>
            <a:r>
              <a:rPr lang="en-IN" sz="2400" b="1" i="0" u="none" strike="noStrike" baseline="0" dirty="0" err="1">
                <a:latin typeface="Times-Roman"/>
              </a:rPr>
              <a:t>Pegless</a:t>
            </a:r>
            <a:r>
              <a:rPr lang="en-IN" sz="2400" b="1" i="0" u="none" strike="noStrike" baseline="0" dirty="0">
                <a:latin typeface="Times-Roman"/>
              </a:rPr>
              <a:t>:</a:t>
            </a:r>
          </a:p>
          <a:p>
            <a:pPr lvl="1"/>
            <a:r>
              <a:rPr lang="en-US" b="0" i="0" u="none" strike="noStrike" baseline="0" dirty="0">
                <a:latin typeface="Times-Roman"/>
              </a:rPr>
              <a:t>In order to guide the positioning of the hand on the platen for imaging purposes (e.g., to prevent the fingers from touching each other), a few pegs are usually placed on the sensor platen.</a:t>
            </a:r>
          </a:p>
          <a:p>
            <a:pPr lvl="1"/>
            <a:r>
              <a:rPr lang="en-US" dirty="0">
                <a:latin typeface="Times-Roman"/>
              </a:rPr>
              <a:t>I</a:t>
            </a:r>
            <a:r>
              <a:rPr lang="en-US" b="0" i="0" u="none" strike="noStrike" baseline="0" dirty="0">
                <a:latin typeface="Times-Roman"/>
              </a:rPr>
              <a:t>t adds to the complexity of using the system and, thus, greater inconvenience </a:t>
            </a:r>
            <a:r>
              <a:rPr lang="en-IN" b="0" i="0" u="none" strike="noStrike" baseline="0" dirty="0">
                <a:latin typeface="Times-Roman"/>
              </a:rPr>
              <a:t>to users.</a:t>
            </a:r>
            <a:endParaRPr lang="en-IN" dirty="0"/>
          </a:p>
        </p:txBody>
      </p:sp>
    </p:spTree>
    <p:extLst>
      <p:ext uri="{BB962C8B-B14F-4D97-AF65-F5344CB8AC3E}">
        <p14:creationId xmlns:p14="http://schemas.microsoft.com/office/powerpoint/2010/main" val="132981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79512" y="0"/>
            <a:ext cx="8229600" cy="850106"/>
          </a:xfrm>
        </p:spPr>
        <p:txBody>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16</a:t>
            </a:fld>
            <a:endParaRPr lang="en-US"/>
          </a:p>
        </p:txBody>
      </p:sp>
      <p:sp>
        <p:nvSpPr>
          <p:cNvPr id="3" name="Content Placeholder 2"/>
          <p:cNvSpPr>
            <a:spLocks noGrp="1"/>
          </p:cNvSpPr>
          <p:nvPr>
            <p:ph idx="1"/>
          </p:nvPr>
        </p:nvSpPr>
        <p:spPr>
          <a:xfrm>
            <a:off x="457200" y="1268760"/>
            <a:ext cx="8579296" cy="4525963"/>
          </a:xfrm>
        </p:spPr>
        <p:txBody>
          <a:bodyPr>
            <a:normAutofit lnSpcReduction="10000"/>
          </a:bodyPr>
          <a:lstStyle/>
          <a:p>
            <a:pPr marL="0" indent="0">
              <a:buNone/>
            </a:pPr>
            <a:r>
              <a:rPr lang="en-IN" dirty="0"/>
              <a:t>These processing methods are based only on the </a:t>
            </a:r>
            <a:r>
              <a:rPr lang="en-IN" b="1" dirty="0"/>
              <a:t>intensity </a:t>
            </a:r>
            <a:r>
              <a:rPr lang="en-IN" dirty="0"/>
              <a:t>of single pixels.</a:t>
            </a:r>
          </a:p>
          <a:p>
            <a:pPr marL="0" indent="0">
              <a:buNone/>
            </a:pPr>
            <a:r>
              <a:rPr lang="en-IN" b="1" dirty="0"/>
              <a:t>1. Simple intensity transformation:</a:t>
            </a:r>
          </a:p>
          <a:p>
            <a:pPr marL="0" indent="0">
              <a:buNone/>
            </a:pPr>
            <a:r>
              <a:rPr lang="en-IN" b="1" dirty="0"/>
              <a:t>a. Image Negatives</a:t>
            </a:r>
          </a:p>
          <a:p>
            <a:r>
              <a:rPr lang="en-IN" dirty="0"/>
              <a:t>Negatives of digital images are useful in numerous applications, such as displaying medical images and </a:t>
            </a:r>
            <a:r>
              <a:rPr lang="en-IN" b="1" dirty="0"/>
              <a:t>photographing</a:t>
            </a:r>
            <a:r>
              <a:rPr lang="en-IN" dirty="0"/>
              <a:t> a screen with </a:t>
            </a:r>
            <a:r>
              <a:rPr lang="en-IN" b="1" dirty="0"/>
              <a:t>monochrome positive film </a:t>
            </a:r>
            <a:r>
              <a:rPr lang="en-IN" dirty="0"/>
              <a:t>with the idea of using the resulting negatives as normal slides</a:t>
            </a:r>
            <a:endParaRPr lang="en-IN" b="1" dirty="0"/>
          </a:p>
        </p:txBody>
      </p:sp>
    </p:spTree>
    <p:extLst>
      <p:ext uri="{BB962C8B-B14F-4D97-AF65-F5344CB8AC3E}">
        <p14:creationId xmlns:p14="http://schemas.microsoft.com/office/powerpoint/2010/main" val="240688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7B2D-76EC-4C7B-BB8F-01544C600DC3}"/>
              </a:ext>
            </a:extLst>
          </p:cNvPr>
          <p:cNvSpPr>
            <a:spLocks noGrp="1"/>
          </p:cNvSpPr>
          <p:nvPr>
            <p:ph type="title"/>
          </p:nvPr>
        </p:nvSpPr>
        <p:spPr/>
        <p:txBody>
          <a:bodyPr>
            <a:normAutofit/>
          </a:bodyPr>
          <a:lstStyle/>
          <a:p>
            <a:r>
              <a:rPr lang="en-IN" sz="4800" u="none" strike="noStrike" baseline="0" dirty="0">
                <a:solidFill>
                  <a:srgbClr val="FF0000"/>
                </a:solidFill>
                <a:latin typeface="Times-BoldItalic"/>
              </a:rPr>
              <a:t>Image capture</a:t>
            </a:r>
            <a:endParaRPr lang="en-IN" sz="4800" dirty="0">
              <a:solidFill>
                <a:srgbClr val="FF0000"/>
              </a:solidFill>
            </a:endParaRPr>
          </a:p>
        </p:txBody>
      </p:sp>
      <p:sp>
        <p:nvSpPr>
          <p:cNvPr id="3" name="Content Placeholder 2">
            <a:extLst>
              <a:ext uri="{FF2B5EF4-FFF2-40B4-BE49-F238E27FC236}">
                <a16:creationId xmlns:a16="http://schemas.microsoft.com/office/drawing/2014/main" id="{39594141-3107-4751-B0B3-8B52A376BDED}"/>
              </a:ext>
            </a:extLst>
          </p:cNvPr>
          <p:cNvSpPr>
            <a:spLocks noGrp="1"/>
          </p:cNvSpPr>
          <p:nvPr>
            <p:ph idx="1"/>
          </p:nvPr>
        </p:nvSpPr>
        <p:spPr>
          <a:xfrm>
            <a:off x="628650" y="1428751"/>
            <a:ext cx="7886700" cy="5064125"/>
          </a:xfrm>
        </p:spPr>
        <p:txBody>
          <a:bodyPr>
            <a:noAutofit/>
          </a:bodyPr>
          <a:lstStyle/>
          <a:p>
            <a:pPr>
              <a:lnSpc>
                <a:spcPct val="90000"/>
              </a:lnSpc>
            </a:pPr>
            <a:r>
              <a:rPr lang="en-US" altLang="en-US" dirty="0"/>
              <a:t>The image acquisition system comprises of a light source, a camera, a single mirror and a surface (with five pegs on it)</a:t>
            </a:r>
          </a:p>
          <a:p>
            <a:pPr>
              <a:lnSpc>
                <a:spcPct val="90000"/>
              </a:lnSpc>
            </a:pPr>
            <a:r>
              <a:rPr lang="en-US" altLang="en-US" dirty="0"/>
              <a:t>Pegs serve as control points for appropriate placement of the right hand of the user</a:t>
            </a:r>
          </a:p>
          <a:p>
            <a:pPr>
              <a:lnSpc>
                <a:spcPct val="90000"/>
              </a:lnSpc>
            </a:pPr>
            <a:r>
              <a:rPr lang="en-US" altLang="en-US" dirty="0"/>
              <a:t>A 640 by 480 8-bit grayscale image of the hand is captured</a:t>
            </a:r>
          </a:p>
        </p:txBody>
      </p:sp>
      <p:graphicFrame>
        <p:nvGraphicFramePr>
          <p:cNvPr id="4" name="Object 4">
            <a:extLst>
              <a:ext uri="{FF2B5EF4-FFF2-40B4-BE49-F238E27FC236}">
                <a16:creationId xmlns:a16="http://schemas.microsoft.com/office/drawing/2014/main" id="{1465EC3B-C9E4-41AF-917D-68E98BE74F79}"/>
              </a:ext>
            </a:extLst>
          </p:cNvPr>
          <p:cNvGraphicFramePr>
            <a:graphicFrameLocks noChangeAspect="1"/>
          </p:cNvGraphicFramePr>
          <p:nvPr>
            <p:extLst>
              <p:ext uri="{D42A27DB-BD31-4B8C-83A1-F6EECF244321}">
                <p14:modId xmlns:p14="http://schemas.microsoft.com/office/powerpoint/2010/main" val="2223954890"/>
              </p:ext>
            </p:extLst>
          </p:nvPr>
        </p:nvGraphicFramePr>
        <p:xfrm>
          <a:off x="2339752" y="4797152"/>
          <a:ext cx="4752528" cy="2171328"/>
        </p:xfrm>
        <a:graphic>
          <a:graphicData uri="http://schemas.openxmlformats.org/presentationml/2006/ole">
            <mc:AlternateContent xmlns:mc="http://schemas.openxmlformats.org/markup-compatibility/2006">
              <mc:Choice xmlns:v="urn:schemas-microsoft-com:vml" Requires="v">
                <p:oleObj name="Bitmap Image" r:id="rId2" imgW="2847619" imgH="2905531" progId="Paint.Picture">
                  <p:embed/>
                </p:oleObj>
              </mc:Choice>
              <mc:Fallback>
                <p:oleObj name="Bitmap Image" r:id="rId2" imgW="2847619" imgH="2905531" progId="Paint.Picture">
                  <p:embed/>
                  <p:pic>
                    <p:nvPicPr>
                      <p:cNvPr id="4" name="Object 4">
                        <a:extLst>
                          <a:ext uri="{FF2B5EF4-FFF2-40B4-BE49-F238E27FC236}">
                            <a16:creationId xmlns:a16="http://schemas.microsoft.com/office/drawing/2014/main" id="{1465EC3B-C9E4-41AF-917D-68E98BE74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4797152"/>
                        <a:ext cx="4752528" cy="217132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246454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E18B-3DBA-4562-AF43-4AC082A8CE5E}"/>
              </a:ext>
            </a:extLst>
          </p:cNvPr>
          <p:cNvSpPr>
            <a:spLocks noGrp="1"/>
          </p:cNvSpPr>
          <p:nvPr>
            <p:ph type="title"/>
          </p:nvPr>
        </p:nvSpPr>
        <p:spPr/>
        <p:txBody>
          <a:bodyPr>
            <a:normAutofit/>
          </a:bodyPr>
          <a:lstStyle/>
          <a:p>
            <a:r>
              <a:rPr lang="en-IN" sz="5000" u="none" strike="noStrike" baseline="0" dirty="0">
                <a:solidFill>
                  <a:srgbClr val="FF0000"/>
                </a:solidFill>
                <a:latin typeface="Times-BoldItalic"/>
              </a:rPr>
              <a:t>Hand segmentation</a:t>
            </a:r>
            <a:endParaRPr lang="en-IN" sz="5000" dirty="0">
              <a:solidFill>
                <a:srgbClr val="FF0000"/>
              </a:solidFill>
            </a:endParaRPr>
          </a:p>
        </p:txBody>
      </p:sp>
      <p:sp>
        <p:nvSpPr>
          <p:cNvPr id="3" name="Content Placeholder 2">
            <a:extLst>
              <a:ext uri="{FF2B5EF4-FFF2-40B4-BE49-F238E27FC236}">
                <a16:creationId xmlns:a16="http://schemas.microsoft.com/office/drawing/2014/main" id="{E165B01F-92E0-4F64-9D44-137DEC60AF07}"/>
              </a:ext>
            </a:extLst>
          </p:cNvPr>
          <p:cNvSpPr>
            <a:spLocks noGrp="1"/>
          </p:cNvSpPr>
          <p:nvPr>
            <p:ph idx="1"/>
          </p:nvPr>
        </p:nvSpPr>
        <p:spPr/>
        <p:txBody>
          <a:bodyPr>
            <a:normAutofit/>
          </a:bodyPr>
          <a:lstStyle/>
          <a:p>
            <a:pPr algn="l"/>
            <a:r>
              <a:rPr lang="en-US" sz="3000" dirty="0">
                <a:latin typeface="Times-Roman"/>
              </a:rPr>
              <a:t>T</a:t>
            </a:r>
            <a:r>
              <a:rPr lang="en-US" sz="3000" b="0" i="0" u="none" strike="noStrike" baseline="0" dirty="0">
                <a:latin typeface="Times-Roman"/>
              </a:rPr>
              <a:t>he hand boundary must be extracted in order to determine the </a:t>
            </a:r>
            <a:r>
              <a:rPr lang="en-US" sz="3000" b="1" i="0" u="none" strike="noStrike" baseline="0" dirty="0">
                <a:latin typeface="Times-Roman"/>
              </a:rPr>
              <a:t>region of interest.</a:t>
            </a:r>
          </a:p>
          <a:p>
            <a:pPr algn="l"/>
            <a:r>
              <a:rPr lang="en-US" sz="3000" dirty="0">
                <a:latin typeface="Times-Roman"/>
              </a:rPr>
              <a:t>The segmented hand may be further divided to obtain smaller segments corresponding to individual fingers.</a:t>
            </a:r>
          </a:p>
          <a:p>
            <a:pPr algn="l"/>
            <a:r>
              <a:rPr lang="en-US" sz="3000" dirty="0">
                <a:latin typeface="Times-Roman"/>
              </a:rPr>
              <a:t>Features can then be extracted separately from each of </a:t>
            </a:r>
            <a:r>
              <a:rPr lang="en-IN" sz="3000" dirty="0">
                <a:latin typeface="Times-Roman"/>
              </a:rPr>
              <a:t>these segments.</a:t>
            </a:r>
          </a:p>
        </p:txBody>
      </p:sp>
    </p:spTree>
    <p:extLst>
      <p:ext uri="{BB962C8B-B14F-4D97-AF65-F5344CB8AC3E}">
        <p14:creationId xmlns:p14="http://schemas.microsoft.com/office/powerpoint/2010/main" val="32562080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5532-0E51-4EBD-AF00-BECACFA3F824}"/>
              </a:ext>
            </a:extLst>
          </p:cNvPr>
          <p:cNvSpPr>
            <a:spLocks noGrp="1"/>
          </p:cNvSpPr>
          <p:nvPr>
            <p:ph type="title"/>
          </p:nvPr>
        </p:nvSpPr>
        <p:spPr/>
        <p:txBody>
          <a:bodyPr>
            <a:normAutofit/>
          </a:bodyPr>
          <a:lstStyle/>
          <a:p>
            <a:r>
              <a:rPr lang="en-IN" sz="5000" u="none" strike="noStrike" baseline="0" dirty="0">
                <a:solidFill>
                  <a:srgbClr val="FF0000"/>
                </a:solidFill>
                <a:latin typeface="Times-BoldItalic"/>
              </a:rPr>
              <a:t>Feature Extraction</a:t>
            </a:r>
            <a:endParaRPr lang="en-IN" sz="5000" dirty="0">
              <a:solidFill>
                <a:srgbClr val="FF0000"/>
              </a:solidFill>
            </a:endParaRPr>
          </a:p>
        </p:txBody>
      </p:sp>
      <p:sp>
        <p:nvSpPr>
          <p:cNvPr id="3" name="Content Placeholder 2">
            <a:extLst>
              <a:ext uri="{FF2B5EF4-FFF2-40B4-BE49-F238E27FC236}">
                <a16:creationId xmlns:a16="http://schemas.microsoft.com/office/drawing/2014/main" id="{1896A51E-13FD-4E51-B633-4149D15F8200}"/>
              </a:ext>
            </a:extLst>
          </p:cNvPr>
          <p:cNvSpPr>
            <a:spLocks noGrp="1"/>
          </p:cNvSpPr>
          <p:nvPr>
            <p:ph idx="1"/>
          </p:nvPr>
        </p:nvSpPr>
        <p:spPr>
          <a:xfrm>
            <a:off x="628650" y="1825625"/>
            <a:ext cx="4150519" cy="4667250"/>
          </a:xfrm>
        </p:spPr>
        <p:txBody>
          <a:bodyPr>
            <a:normAutofit fontScale="77500" lnSpcReduction="20000"/>
          </a:bodyPr>
          <a:lstStyle/>
          <a:p>
            <a:pPr algn="just"/>
            <a:r>
              <a:rPr lang="en-US" dirty="0">
                <a:latin typeface="Times-Roman"/>
              </a:rPr>
              <a:t>T</a:t>
            </a:r>
            <a:r>
              <a:rPr lang="en-US" b="0" i="0" u="none" strike="noStrike" baseline="0" dirty="0">
                <a:latin typeface="Times-Roman"/>
              </a:rPr>
              <a:t>wo kinds of features are extracted from a hand or a finger silhouette:</a:t>
            </a:r>
          </a:p>
          <a:p>
            <a:pPr lvl="1"/>
            <a:r>
              <a:rPr lang="en-US" sz="2800" b="0" i="0" u="none" strike="noStrike" baseline="0" dirty="0">
                <a:latin typeface="Times-Roman"/>
              </a:rPr>
              <a:t>one-dimensional geometric measurements and two-dimensional shape-based features.</a:t>
            </a:r>
          </a:p>
          <a:p>
            <a:r>
              <a:rPr lang="en-US" b="0" i="0" u="none" strike="noStrike" baseline="0" dirty="0">
                <a:latin typeface="Times-Roman"/>
              </a:rPr>
              <a:t>The geometric measurements include length and width of fingers, length and width of the palm, and thickness of the fingers.</a:t>
            </a:r>
          </a:p>
        </p:txBody>
      </p:sp>
      <p:pic>
        <p:nvPicPr>
          <p:cNvPr id="4" name="Picture 3">
            <a:extLst>
              <a:ext uri="{FF2B5EF4-FFF2-40B4-BE49-F238E27FC236}">
                <a16:creationId xmlns:a16="http://schemas.microsoft.com/office/drawing/2014/main" id="{50EE01EF-5FA8-472D-82E8-F8A944A5B208}"/>
              </a:ext>
            </a:extLst>
          </p:cNvPr>
          <p:cNvPicPr>
            <a:picLocks noChangeAspect="1"/>
          </p:cNvPicPr>
          <p:nvPr/>
        </p:nvPicPr>
        <p:blipFill>
          <a:blip r:embed="rId2"/>
          <a:stretch>
            <a:fillRect/>
          </a:stretch>
        </p:blipFill>
        <p:spPr>
          <a:xfrm>
            <a:off x="5196852" y="1979043"/>
            <a:ext cx="3645742" cy="3516882"/>
          </a:xfrm>
          <a:prstGeom prst="rect">
            <a:avLst/>
          </a:prstGeom>
        </p:spPr>
      </p:pic>
    </p:spTree>
    <p:extLst>
      <p:ext uri="{BB962C8B-B14F-4D97-AF65-F5344CB8AC3E}">
        <p14:creationId xmlns:p14="http://schemas.microsoft.com/office/powerpoint/2010/main" val="38727135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5532-0E51-4EBD-AF00-BECACFA3F824}"/>
              </a:ext>
            </a:extLst>
          </p:cNvPr>
          <p:cNvSpPr>
            <a:spLocks noGrp="1"/>
          </p:cNvSpPr>
          <p:nvPr>
            <p:ph type="title"/>
          </p:nvPr>
        </p:nvSpPr>
        <p:spPr/>
        <p:txBody>
          <a:bodyPr>
            <a:normAutofit/>
          </a:bodyPr>
          <a:lstStyle/>
          <a:p>
            <a:r>
              <a:rPr lang="en-IN" sz="5000" u="none" strike="noStrike" baseline="0" dirty="0">
                <a:solidFill>
                  <a:srgbClr val="FF0000"/>
                </a:solidFill>
                <a:latin typeface="Times-BoldItalic"/>
              </a:rPr>
              <a:t>Feature Extraction</a:t>
            </a:r>
            <a:endParaRPr lang="en-IN" sz="5000" dirty="0">
              <a:solidFill>
                <a:srgbClr val="FF0000"/>
              </a:solidFill>
            </a:endParaRPr>
          </a:p>
        </p:txBody>
      </p:sp>
      <p:sp>
        <p:nvSpPr>
          <p:cNvPr id="3" name="Content Placeholder 2">
            <a:extLst>
              <a:ext uri="{FF2B5EF4-FFF2-40B4-BE49-F238E27FC236}">
                <a16:creationId xmlns:a16="http://schemas.microsoft.com/office/drawing/2014/main" id="{1896A51E-13FD-4E51-B633-4149D15F8200}"/>
              </a:ext>
            </a:extLst>
          </p:cNvPr>
          <p:cNvSpPr>
            <a:spLocks noGrp="1"/>
          </p:cNvSpPr>
          <p:nvPr>
            <p:ph idx="1"/>
          </p:nvPr>
        </p:nvSpPr>
        <p:spPr>
          <a:xfrm>
            <a:off x="457200" y="1825625"/>
            <a:ext cx="4321969" cy="4667250"/>
          </a:xfrm>
        </p:spPr>
        <p:txBody>
          <a:bodyPr>
            <a:normAutofit fontScale="70000" lnSpcReduction="20000"/>
          </a:bodyPr>
          <a:lstStyle/>
          <a:p>
            <a:r>
              <a:rPr lang="en-US" b="0" i="0" u="none" strike="noStrike" baseline="0" dirty="0">
                <a:latin typeface="Times-Roman"/>
              </a:rPr>
              <a:t>It is also possible to use the set of points along the contours of the silhouette (or the segmented image itself) as features. </a:t>
            </a:r>
          </a:p>
          <a:p>
            <a:r>
              <a:rPr lang="en-US" b="0" i="0" u="none" strike="noStrike" baseline="0" dirty="0">
                <a:latin typeface="Times-Roman"/>
              </a:rPr>
              <a:t>The dimensionality of these features can be reduced in order to obtain a more discriminative and compact representation of the </a:t>
            </a:r>
            <a:r>
              <a:rPr lang="en-IN" b="0" i="0" u="none" strike="noStrike" baseline="0" dirty="0">
                <a:latin typeface="Times-Roman"/>
              </a:rPr>
              <a:t>hand.</a:t>
            </a:r>
          </a:p>
          <a:p>
            <a:r>
              <a:rPr lang="en-US" altLang="en-US" dirty="0">
                <a:latin typeface="Times-Roman"/>
              </a:rPr>
              <a:t>16 axes along which the various features mentioned above have been measured</a:t>
            </a:r>
          </a:p>
          <a:p>
            <a:r>
              <a:rPr lang="en-US" altLang="en-US" dirty="0">
                <a:latin typeface="Times-Roman"/>
              </a:rPr>
              <a:t>The hand is represented as a vector of the measurements selected above</a:t>
            </a:r>
          </a:p>
          <a:p>
            <a:pPr algn="just"/>
            <a:endParaRPr lang="en-IN" dirty="0"/>
          </a:p>
        </p:txBody>
      </p:sp>
      <p:pic>
        <p:nvPicPr>
          <p:cNvPr id="4" name="Picture 3">
            <a:extLst>
              <a:ext uri="{FF2B5EF4-FFF2-40B4-BE49-F238E27FC236}">
                <a16:creationId xmlns:a16="http://schemas.microsoft.com/office/drawing/2014/main" id="{50EE01EF-5FA8-472D-82E8-F8A944A5B208}"/>
              </a:ext>
            </a:extLst>
          </p:cNvPr>
          <p:cNvPicPr>
            <a:picLocks noChangeAspect="1"/>
          </p:cNvPicPr>
          <p:nvPr/>
        </p:nvPicPr>
        <p:blipFill>
          <a:blip r:embed="rId2"/>
          <a:stretch>
            <a:fillRect/>
          </a:stretch>
        </p:blipFill>
        <p:spPr>
          <a:xfrm>
            <a:off x="5196852" y="1979043"/>
            <a:ext cx="3645742" cy="3516882"/>
          </a:xfrm>
          <a:prstGeom prst="rect">
            <a:avLst/>
          </a:prstGeom>
        </p:spPr>
      </p:pic>
      <p:graphicFrame>
        <p:nvGraphicFramePr>
          <p:cNvPr id="5" name="Object 6">
            <a:extLst>
              <a:ext uri="{FF2B5EF4-FFF2-40B4-BE49-F238E27FC236}">
                <a16:creationId xmlns:a16="http://schemas.microsoft.com/office/drawing/2014/main" id="{E13301D6-68E5-455C-9E9D-023017AE053E}"/>
              </a:ext>
            </a:extLst>
          </p:cNvPr>
          <p:cNvGraphicFramePr>
            <a:graphicFrameLocks noChangeAspect="1"/>
          </p:cNvGraphicFramePr>
          <p:nvPr>
            <p:extLst>
              <p:ext uri="{D42A27DB-BD31-4B8C-83A1-F6EECF244321}">
                <p14:modId xmlns:p14="http://schemas.microsoft.com/office/powerpoint/2010/main" val="3866463470"/>
              </p:ext>
            </p:extLst>
          </p:nvPr>
        </p:nvGraphicFramePr>
        <p:xfrm>
          <a:off x="5599510" y="5699126"/>
          <a:ext cx="1772840" cy="492125"/>
        </p:xfrm>
        <a:graphic>
          <a:graphicData uri="http://schemas.openxmlformats.org/presentationml/2006/ole">
            <mc:AlternateContent xmlns:mc="http://schemas.openxmlformats.org/markup-compatibility/2006">
              <mc:Choice xmlns:v="urn:schemas-microsoft-com:vml" Requires="v">
                <p:oleObj name="Equation" r:id="rId3" imgW="1104840" imgH="228600" progId="Equation.3">
                  <p:embed/>
                </p:oleObj>
              </mc:Choice>
              <mc:Fallback>
                <p:oleObj name="Equation" r:id="rId3" imgW="1104840" imgH="228600" progId="Equation.3">
                  <p:embed/>
                  <p:pic>
                    <p:nvPicPr>
                      <p:cNvPr id="5" name="Object 6">
                        <a:extLst>
                          <a:ext uri="{FF2B5EF4-FFF2-40B4-BE49-F238E27FC236}">
                            <a16:creationId xmlns:a16="http://schemas.microsoft.com/office/drawing/2014/main" id="{E13301D6-68E5-455C-9E9D-023017AE0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510" y="5699126"/>
                        <a:ext cx="177284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051622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5532-0E51-4EBD-AF00-BECACFA3F824}"/>
              </a:ext>
            </a:extLst>
          </p:cNvPr>
          <p:cNvSpPr>
            <a:spLocks noGrp="1"/>
          </p:cNvSpPr>
          <p:nvPr>
            <p:ph type="title"/>
          </p:nvPr>
        </p:nvSpPr>
        <p:spPr/>
        <p:txBody>
          <a:bodyPr>
            <a:normAutofit/>
          </a:bodyPr>
          <a:lstStyle/>
          <a:p>
            <a:r>
              <a:rPr lang="en-IN" sz="5000" u="none" strike="noStrike" baseline="0" dirty="0">
                <a:solidFill>
                  <a:srgbClr val="FF0000"/>
                </a:solidFill>
                <a:latin typeface="Times-BoldItalic"/>
              </a:rPr>
              <a:t>Feature Extraction</a:t>
            </a:r>
            <a:endParaRPr lang="en-IN" sz="5000" dirty="0">
              <a:solidFill>
                <a:srgbClr val="FF0000"/>
              </a:solidFill>
            </a:endParaRPr>
          </a:p>
        </p:txBody>
      </p:sp>
      <p:sp>
        <p:nvSpPr>
          <p:cNvPr id="3" name="Content Placeholder 2">
            <a:extLst>
              <a:ext uri="{FF2B5EF4-FFF2-40B4-BE49-F238E27FC236}">
                <a16:creationId xmlns:a16="http://schemas.microsoft.com/office/drawing/2014/main" id="{1896A51E-13FD-4E51-B633-4149D15F8200}"/>
              </a:ext>
            </a:extLst>
          </p:cNvPr>
          <p:cNvSpPr>
            <a:spLocks noGrp="1"/>
          </p:cNvSpPr>
          <p:nvPr>
            <p:ph idx="1"/>
          </p:nvPr>
        </p:nvSpPr>
        <p:spPr>
          <a:xfrm>
            <a:off x="628650" y="1466851"/>
            <a:ext cx="8158163" cy="5026025"/>
          </a:xfrm>
        </p:spPr>
        <p:txBody>
          <a:bodyPr>
            <a:normAutofit/>
          </a:bodyPr>
          <a:lstStyle/>
          <a:p>
            <a:r>
              <a:rPr lang="en-US" altLang="en-US" dirty="0"/>
              <a:t>                  is the gray values of the pixels along a axis</a:t>
            </a:r>
          </a:p>
          <a:p>
            <a:r>
              <a:rPr lang="en-US" altLang="en-US" dirty="0"/>
              <a:t>A sequence of pixels along a measurement axis will not have an ideal gray scale profile</a:t>
            </a:r>
          </a:p>
          <a:p>
            <a:pPr lvl="1"/>
            <a:r>
              <a:rPr lang="en-US" altLang="en-US" sz="2800" dirty="0"/>
              <a:t>Background lighting, color of the skin, noise and etc.</a:t>
            </a:r>
          </a:p>
        </p:txBody>
      </p:sp>
      <p:graphicFrame>
        <p:nvGraphicFramePr>
          <p:cNvPr id="6" name="Object 4">
            <a:extLst>
              <a:ext uri="{FF2B5EF4-FFF2-40B4-BE49-F238E27FC236}">
                <a16:creationId xmlns:a16="http://schemas.microsoft.com/office/drawing/2014/main" id="{077E1580-1794-45E3-9923-B2485E7E8D0D}"/>
              </a:ext>
            </a:extLst>
          </p:cNvPr>
          <p:cNvGraphicFramePr>
            <a:graphicFrameLocks noChangeAspect="1"/>
          </p:cNvGraphicFramePr>
          <p:nvPr>
            <p:extLst>
              <p:ext uri="{D42A27DB-BD31-4B8C-83A1-F6EECF244321}">
                <p14:modId xmlns:p14="http://schemas.microsoft.com/office/powerpoint/2010/main" val="1448455013"/>
              </p:ext>
            </p:extLst>
          </p:nvPr>
        </p:nvGraphicFramePr>
        <p:xfrm>
          <a:off x="971600" y="1466852"/>
          <a:ext cx="1715690" cy="546124"/>
        </p:xfrm>
        <a:graphic>
          <a:graphicData uri="http://schemas.openxmlformats.org/presentationml/2006/ole">
            <mc:AlternateContent xmlns:mc="http://schemas.openxmlformats.org/markup-compatibility/2006">
              <mc:Choice xmlns:v="urn:schemas-microsoft-com:vml" Requires="v">
                <p:oleObj name="Equation" r:id="rId2" imgW="1358640" imgH="228600" progId="Equation.3">
                  <p:embed/>
                </p:oleObj>
              </mc:Choice>
              <mc:Fallback>
                <p:oleObj name="Equation" r:id="rId2" imgW="1358640" imgH="228600" progId="Equation.3">
                  <p:embed/>
                  <p:pic>
                    <p:nvPicPr>
                      <p:cNvPr id="6" name="Object 4">
                        <a:extLst>
                          <a:ext uri="{FF2B5EF4-FFF2-40B4-BE49-F238E27FC236}">
                            <a16:creationId xmlns:a16="http://schemas.microsoft.com/office/drawing/2014/main" id="{077E1580-1794-45E3-9923-B2485E7E8D0D}"/>
                          </a:ext>
                        </a:extLst>
                      </p:cNvPr>
                      <p:cNvPicPr>
                        <a:picLocks noChangeAspect="1" noChangeArrowheads="1"/>
                      </p:cNvPicPr>
                      <p:nvPr/>
                    </p:nvPicPr>
                    <p:blipFill>
                      <a:blip r:embed="rId3"/>
                      <a:srcRect/>
                      <a:stretch>
                        <a:fillRect/>
                      </a:stretch>
                    </p:blipFill>
                    <p:spPr bwMode="auto">
                      <a:xfrm>
                        <a:off x="971600" y="1466852"/>
                        <a:ext cx="1715690" cy="546124"/>
                      </a:xfrm>
                      <a:prstGeom prst="rect">
                        <a:avLst/>
                      </a:prstGeom>
                      <a:noFill/>
                      <a:ln>
                        <a:noFill/>
                      </a:ln>
                      <a:effectLst/>
                    </p:spPr>
                  </p:pic>
                </p:oleObj>
              </mc:Fallback>
            </mc:AlternateContent>
          </a:graphicData>
        </a:graphic>
      </p:graphicFrame>
      <p:pic>
        <p:nvPicPr>
          <p:cNvPr id="7" name="Picture 6">
            <a:extLst>
              <a:ext uri="{FF2B5EF4-FFF2-40B4-BE49-F238E27FC236}">
                <a16:creationId xmlns:a16="http://schemas.microsoft.com/office/drawing/2014/main" id="{E135035A-AED0-4532-911A-90C3953E9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411760" y="4287126"/>
            <a:ext cx="5579789" cy="217698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858266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5532-0E51-4EBD-AF00-BECACFA3F824}"/>
              </a:ext>
            </a:extLst>
          </p:cNvPr>
          <p:cNvSpPr>
            <a:spLocks noGrp="1"/>
          </p:cNvSpPr>
          <p:nvPr>
            <p:ph type="title"/>
          </p:nvPr>
        </p:nvSpPr>
        <p:spPr/>
        <p:txBody>
          <a:bodyPr>
            <a:normAutofit/>
          </a:bodyPr>
          <a:lstStyle/>
          <a:p>
            <a:r>
              <a:rPr lang="en-IN" sz="5000" u="none" strike="noStrike" baseline="0" dirty="0">
                <a:solidFill>
                  <a:srgbClr val="FF0000"/>
                </a:solidFill>
                <a:latin typeface="Times-BoldItalic"/>
              </a:rPr>
              <a:t>Feature Extraction</a:t>
            </a:r>
            <a:endParaRPr lang="en-IN" sz="5000" dirty="0">
              <a:solidFill>
                <a:srgbClr val="FF0000"/>
              </a:solidFill>
            </a:endParaRPr>
          </a:p>
        </p:txBody>
      </p:sp>
      <p:sp>
        <p:nvSpPr>
          <p:cNvPr id="3" name="Content Placeholder 2">
            <a:extLst>
              <a:ext uri="{FF2B5EF4-FFF2-40B4-BE49-F238E27FC236}">
                <a16:creationId xmlns:a16="http://schemas.microsoft.com/office/drawing/2014/main" id="{1896A51E-13FD-4E51-B633-4149D15F8200}"/>
              </a:ext>
            </a:extLst>
          </p:cNvPr>
          <p:cNvSpPr>
            <a:spLocks noGrp="1"/>
          </p:cNvSpPr>
          <p:nvPr>
            <p:ph idx="1"/>
          </p:nvPr>
        </p:nvSpPr>
        <p:spPr>
          <a:xfrm>
            <a:off x="628650" y="1466851"/>
            <a:ext cx="8158163" cy="5026025"/>
          </a:xfrm>
        </p:spPr>
        <p:txBody>
          <a:bodyPr>
            <a:normAutofit/>
          </a:bodyPr>
          <a:lstStyle/>
          <a:p>
            <a:r>
              <a:rPr lang="en-US" altLang="en-US" dirty="0"/>
              <a:t>Result</a:t>
            </a:r>
            <a:endParaRPr lang="en-US" altLang="en-US" sz="2800" dirty="0"/>
          </a:p>
        </p:txBody>
      </p:sp>
      <p:graphicFrame>
        <p:nvGraphicFramePr>
          <p:cNvPr id="8" name="Object 3">
            <a:extLst>
              <a:ext uri="{FF2B5EF4-FFF2-40B4-BE49-F238E27FC236}">
                <a16:creationId xmlns:a16="http://schemas.microsoft.com/office/drawing/2014/main" id="{284714AD-46BC-40C1-B04F-F58729CB6E45}"/>
              </a:ext>
            </a:extLst>
          </p:cNvPr>
          <p:cNvGraphicFramePr>
            <a:graphicFrameLocks noChangeAspect="1"/>
          </p:cNvGraphicFramePr>
          <p:nvPr/>
        </p:nvGraphicFramePr>
        <p:xfrm>
          <a:off x="1714500" y="2286000"/>
          <a:ext cx="3257550" cy="3238500"/>
        </p:xfrm>
        <a:graphic>
          <a:graphicData uri="http://schemas.openxmlformats.org/presentationml/2006/ole">
            <mc:AlternateContent xmlns:mc="http://schemas.openxmlformats.org/markup-compatibility/2006">
              <mc:Choice xmlns:v="urn:schemas-microsoft-com:vml" Requires="v">
                <p:oleObj name="Bitmap Image" r:id="rId2" imgW="3428571" imgH="2553056" progId="Paint.Picture">
                  <p:embed/>
                </p:oleObj>
              </mc:Choice>
              <mc:Fallback>
                <p:oleObj name="Bitmap Image" r:id="rId2" imgW="3428571" imgH="2553056" progId="Paint.Picture">
                  <p:embed/>
                  <p:pic>
                    <p:nvPicPr>
                      <p:cNvPr id="8" name="Object 3">
                        <a:extLst>
                          <a:ext uri="{FF2B5EF4-FFF2-40B4-BE49-F238E27FC236}">
                            <a16:creationId xmlns:a16="http://schemas.microsoft.com/office/drawing/2014/main" id="{284714AD-46BC-40C1-B04F-F58729CB6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286000"/>
                        <a:ext cx="3257550" cy="323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322256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E8D13-34A7-4EC1-B0CB-E5B6E653AF35}"/>
              </a:ext>
            </a:extLst>
          </p:cNvPr>
          <p:cNvSpPr>
            <a:spLocks noGrp="1"/>
          </p:cNvSpPr>
          <p:nvPr>
            <p:ph type="title"/>
          </p:nvPr>
        </p:nvSpPr>
        <p:spPr/>
        <p:txBody>
          <a:bodyPr>
            <a:normAutofit/>
          </a:bodyPr>
          <a:lstStyle/>
          <a:p>
            <a:r>
              <a:rPr lang="en-IN" sz="5000" u="none" strike="noStrike" baseline="0" dirty="0">
                <a:solidFill>
                  <a:srgbClr val="FF0000"/>
                </a:solidFill>
                <a:latin typeface="Times-BoldItalic"/>
              </a:rPr>
              <a:t>Feature matching</a:t>
            </a:r>
            <a:endParaRPr lang="en-IN" sz="5000" dirty="0">
              <a:solidFill>
                <a:srgbClr val="FF0000"/>
              </a:solidFill>
            </a:endParaRPr>
          </a:p>
        </p:txBody>
      </p:sp>
      <p:sp>
        <p:nvSpPr>
          <p:cNvPr id="3" name="Content Placeholder 2">
            <a:extLst>
              <a:ext uri="{FF2B5EF4-FFF2-40B4-BE49-F238E27FC236}">
                <a16:creationId xmlns:a16="http://schemas.microsoft.com/office/drawing/2014/main" id="{5C4F13CE-B93A-48AB-BACF-10A35F520D21}"/>
              </a:ext>
            </a:extLst>
          </p:cNvPr>
          <p:cNvSpPr>
            <a:spLocks noGrp="1"/>
          </p:cNvSpPr>
          <p:nvPr>
            <p:ph idx="1"/>
          </p:nvPr>
        </p:nvSpPr>
        <p:spPr/>
        <p:txBody>
          <a:bodyPr>
            <a:normAutofit lnSpcReduction="10000"/>
          </a:bodyPr>
          <a:lstStyle/>
          <a:p>
            <a:pPr algn="just"/>
            <a:r>
              <a:rPr lang="en-US" b="0" i="0" u="none" strike="noStrike" baseline="0" dirty="0">
                <a:latin typeface="Times-Roman"/>
              </a:rPr>
              <a:t>The features extracted from a segmented hand image can often be denoted as a feature vector in the Euclidean space. </a:t>
            </a:r>
          </a:p>
          <a:p>
            <a:pPr algn="just"/>
            <a:r>
              <a:rPr lang="en-US" b="0" i="0" u="none" strike="noStrike" baseline="0" dirty="0">
                <a:latin typeface="Times-Roman"/>
              </a:rPr>
              <a:t>Common distance measures such as Euclidean and Manhattan distances can be effectively used to compare two hand </a:t>
            </a:r>
            <a:r>
              <a:rPr lang="en-US" b="0" i="0" u="none" strike="noStrike" baseline="0" dirty="0" err="1">
                <a:latin typeface="Times-Roman"/>
              </a:rPr>
              <a:t>i</a:t>
            </a:r>
            <a:r>
              <a:rPr lang="en-IN" b="0" i="0" u="none" strike="noStrike" baseline="0" dirty="0">
                <a:latin typeface="Times-Roman"/>
              </a:rPr>
              <a:t>mages</a:t>
            </a:r>
          </a:p>
          <a:p>
            <a:pPr algn="just"/>
            <a:r>
              <a:rPr lang="en-IN" b="0" i="0" u="none" strike="noStrike" baseline="0" dirty="0" err="1">
                <a:latin typeface="Times-Roman"/>
              </a:rPr>
              <a:t>Mahalanobis</a:t>
            </a:r>
            <a:r>
              <a:rPr lang="en-IN" b="0" i="0" u="none" strike="noStrike" baseline="0" dirty="0">
                <a:latin typeface="Times-Roman"/>
              </a:rPr>
              <a:t> distance</a:t>
            </a:r>
          </a:p>
          <a:p>
            <a:pPr algn="just"/>
            <a:r>
              <a:rPr lang="en-IN" dirty="0">
                <a:latin typeface="Times-Roman"/>
              </a:rPr>
              <a:t>ML algorithms such as SVM</a:t>
            </a:r>
            <a:endParaRPr lang="en-IN" dirty="0"/>
          </a:p>
        </p:txBody>
      </p:sp>
    </p:spTree>
    <p:extLst>
      <p:ext uri="{BB962C8B-B14F-4D97-AF65-F5344CB8AC3E}">
        <p14:creationId xmlns:p14="http://schemas.microsoft.com/office/powerpoint/2010/main" val="35044282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D3368-A296-47AD-8848-79D711A881B0}"/>
              </a:ext>
            </a:extLst>
          </p:cNvPr>
          <p:cNvSpPr>
            <a:spLocks noGrp="1"/>
          </p:cNvSpPr>
          <p:nvPr>
            <p:ph type="title"/>
          </p:nvPr>
        </p:nvSpPr>
        <p:spPr/>
        <p:txBody>
          <a:bodyPr/>
          <a:lstStyle/>
          <a:p>
            <a:r>
              <a:rPr lang="en-US" altLang="en-US" dirty="0">
                <a:solidFill>
                  <a:srgbClr val="FF0000"/>
                </a:solidFill>
              </a:rPr>
              <a:t>Why Hand Geometry</a:t>
            </a:r>
            <a:endParaRPr lang="en-IN" dirty="0">
              <a:solidFill>
                <a:srgbClr val="FF0000"/>
              </a:solidFill>
            </a:endParaRPr>
          </a:p>
        </p:txBody>
      </p:sp>
      <p:sp>
        <p:nvSpPr>
          <p:cNvPr id="3" name="Content Placeholder 2">
            <a:extLst>
              <a:ext uri="{FF2B5EF4-FFF2-40B4-BE49-F238E27FC236}">
                <a16:creationId xmlns:a16="http://schemas.microsoft.com/office/drawing/2014/main" id="{23830D1C-CBA1-4F09-B433-997BF8B5E3F3}"/>
              </a:ext>
            </a:extLst>
          </p:cNvPr>
          <p:cNvSpPr>
            <a:spLocks noGrp="1"/>
          </p:cNvSpPr>
          <p:nvPr>
            <p:ph idx="1"/>
          </p:nvPr>
        </p:nvSpPr>
        <p:spPr/>
        <p:txBody>
          <a:bodyPr>
            <a:normAutofit fontScale="85000" lnSpcReduction="10000"/>
          </a:bodyPr>
          <a:lstStyle/>
          <a:p>
            <a:r>
              <a:rPr lang="en-US" altLang="en-US" dirty="0"/>
              <a:t>What is the most effective biometric measurement?</a:t>
            </a:r>
          </a:p>
          <a:p>
            <a:pPr lvl="1"/>
            <a:r>
              <a:rPr lang="en-US" altLang="en-US" sz="2800" dirty="0"/>
              <a:t>Each biometrics has its strengths and limitation</a:t>
            </a:r>
          </a:p>
          <a:p>
            <a:pPr lvl="1"/>
            <a:r>
              <a:rPr lang="en-US" altLang="en-US" sz="2800" dirty="0"/>
              <a:t>It’s depend on application</a:t>
            </a:r>
          </a:p>
          <a:p>
            <a:pPr lvl="1"/>
            <a:r>
              <a:rPr lang="en-US" altLang="en-US" sz="2800" dirty="0"/>
              <a:t>User acceptability is the most significant factor</a:t>
            </a:r>
          </a:p>
          <a:p>
            <a:r>
              <a:rPr lang="en-US" altLang="en-US" dirty="0"/>
              <a:t>For many access control applications, like dormitory meal plan access, very distinctive biometrics, e.g., fingerprint and iris, may not be acceptable</a:t>
            </a:r>
          </a:p>
          <a:p>
            <a:r>
              <a:rPr lang="en-US" altLang="en-US" dirty="0"/>
              <a:t>Hand geometry-based verification systems are not new and have been available since the early 1970s</a:t>
            </a:r>
          </a:p>
          <a:p>
            <a:endParaRPr lang="en-IN" dirty="0"/>
          </a:p>
        </p:txBody>
      </p:sp>
    </p:spTree>
    <p:extLst>
      <p:ext uri="{BB962C8B-B14F-4D97-AF65-F5344CB8AC3E}">
        <p14:creationId xmlns:p14="http://schemas.microsoft.com/office/powerpoint/2010/main" val="14701609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E7448E9-AFD0-4BB7-B45D-0DCB958889D4}"/>
              </a:ext>
            </a:extLst>
          </p:cNvPr>
          <p:cNvSpPr>
            <a:spLocks noGrp="1" noChangeArrowheads="1"/>
          </p:cNvSpPr>
          <p:nvPr>
            <p:ph type="title"/>
          </p:nvPr>
        </p:nvSpPr>
        <p:spPr/>
        <p:txBody>
          <a:bodyPr/>
          <a:lstStyle/>
          <a:p>
            <a:r>
              <a:rPr lang="en-US" altLang="en-US" sz="3200" dirty="0">
                <a:solidFill>
                  <a:srgbClr val="FF0000"/>
                </a:solidFill>
              </a:rPr>
              <a:t>A Biometric Identification System Based on Eigen-palm and Eigen-finger Features</a:t>
            </a:r>
          </a:p>
        </p:txBody>
      </p:sp>
      <p:sp>
        <p:nvSpPr>
          <p:cNvPr id="65539" name="Rectangle 3">
            <a:extLst>
              <a:ext uri="{FF2B5EF4-FFF2-40B4-BE49-F238E27FC236}">
                <a16:creationId xmlns:a16="http://schemas.microsoft.com/office/drawing/2014/main" id="{92D89631-99D4-44C9-9422-D4C45E043B65}"/>
              </a:ext>
            </a:extLst>
          </p:cNvPr>
          <p:cNvSpPr>
            <a:spLocks noGrp="1" noChangeArrowheads="1"/>
          </p:cNvSpPr>
          <p:nvPr>
            <p:ph type="body" idx="1"/>
          </p:nvPr>
        </p:nvSpPr>
        <p:spPr/>
        <p:txBody>
          <a:bodyPr>
            <a:normAutofit lnSpcReduction="10000"/>
          </a:bodyPr>
          <a:lstStyle/>
          <a:p>
            <a:r>
              <a:rPr lang="en-US" altLang="en-US" dirty="0"/>
              <a:t>The identification process can be divided into the following phases: </a:t>
            </a:r>
          </a:p>
          <a:p>
            <a:pPr lvl="1"/>
            <a:r>
              <a:rPr lang="en-US" altLang="en-US" sz="2800" dirty="0"/>
              <a:t>Capturing the image</a:t>
            </a:r>
          </a:p>
          <a:p>
            <a:pPr lvl="1"/>
            <a:r>
              <a:rPr lang="en-US" altLang="en-US" sz="2800" dirty="0"/>
              <a:t>Preprocessing, extracting and normalizing the palm and strip-like finger </a:t>
            </a:r>
            <a:r>
              <a:rPr lang="en-US" altLang="en-US" sz="2800" dirty="0" err="1"/>
              <a:t>subimages</a:t>
            </a:r>
            <a:endParaRPr lang="en-US" altLang="en-US" sz="2800" dirty="0"/>
          </a:p>
          <a:p>
            <a:pPr lvl="1"/>
            <a:r>
              <a:rPr lang="en-US" altLang="en-US" sz="2800" dirty="0"/>
              <a:t>Extracting the </a:t>
            </a:r>
            <a:r>
              <a:rPr lang="en-US" altLang="en-US" sz="2800" dirty="0" err="1"/>
              <a:t>eigenpalm</a:t>
            </a:r>
            <a:r>
              <a:rPr lang="en-US" altLang="en-US" sz="2800" dirty="0"/>
              <a:t> and </a:t>
            </a:r>
            <a:r>
              <a:rPr lang="en-US" altLang="en-US" sz="2800" dirty="0" err="1"/>
              <a:t>eigenfinger</a:t>
            </a:r>
            <a:r>
              <a:rPr lang="en-US" altLang="en-US" sz="2800" dirty="0"/>
              <a:t> features based on the PCA</a:t>
            </a:r>
          </a:p>
          <a:p>
            <a:pPr lvl="1"/>
            <a:r>
              <a:rPr lang="en-US" altLang="en-US" sz="2800" dirty="0"/>
              <a:t>Matching and fusion</a:t>
            </a:r>
          </a:p>
          <a:p>
            <a:pPr lvl="1"/>
            <a:r>
              <a:rPr lang="en-US" altLang="en-US" sz="2800" dirty="0"/>
              <a:t>A decision based on the (k, l)-NN classifier and thresholding</a:t>
            </a:r>
          </a:p>
        </p:txBody>
      </p:sp>
    </p:spTree>
    <p:extLst>
      <p:ext uri="{BB962C8B-B14F-4D97-AF65-F5344CB8AC3E}">
        <p14:creationId xmlns:p14="http://schemas.microsoft.com/office/powerpoint/2010/main" val="32744076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FFC819CB-1E0F-49A1-B830-D3910629E59F}"/>
              </a:ext>
            </a:extLst>
          </p:cNvPr>
          <p:cNvSpPr>
            <a:spLocks noGrp="1" noChangeArrowheads="1"/>
          </p:cNvSpPr>
          <p:nvPr>
            <p:ph type="title"/>
          </p:nvPr>
        </p:nvSpPr>
        <p:spPr>
          <a:xfrm>
            <a:off x="457200" y="34311"/>
            <a:ext cx="8229600" cy="730393"/>
          </a:xfrm>
        </p:spPr>
        <p:txBody>
          <a:bodyPr>
            <a:normAutofit fontScale="90000"/>
          </a:bodyPr>
          <a:lstStyle/>
          <a:p>
            <a:r>
              <a:rPr lang="en-US" altLang="en-US" dirty="0">
                <a:solidFill>
                  <a:srgbClr val="FF0000"/>
                </a:solidFill>
              </a:rPr>
              <a:t>System Description</a:t>
            </a:r>
          </a:p>
        </p:txBody>
      </p:sp>
      <p:sp>
        <p:nvSpPr>
          <p:cNvPr id="64515" name="Rectangle 3">
            <a:extLst>
              <a:ext uri="{FF2B5EF4-FFF2-40B4-BE49-F238E27FC236}">
                <a16:creationId xmlns:a16="http://schemas.microsoft.com/office/drawing/2014/main" id="{ECBC5884-5359-4374-A143-83EFDD5DCD3C}"/>
              </a:ext>
            </a:extLst>
          </p:cNvPr>
          <p:cNvSpPr>
            <a:spLocks noGrp="1" noChangeArrowheads="1"/>
          </p:cNvSpPr>
          <p:nvPr>
            <p:ph type="body" idx="1"/>
          </p:nvPr>
        </p:nvSpPr>
        <p:spPr/>
        <p:txBody>
          <a:bodyPr/>
          <a:lstStyle/>
          <a:p>
            <a:endParaRPr lang="en-US" altLang="en-US"/>
          </a:p>
        </p:txBody>
      </p:sp>
      <p:pic>
        <p:nvPicPr>
          <p:cNvPr id="64516" name="Picture 4">
            <a:extLst>
              <a:ext uri="{FF2B5EF4-FFF2-40B4-BE49-F238E27FC236}">
                <a16:creationId xmlns:a16="http://schemas.microsoft.com/office/drawing/2014/main" id="{AFFAF4D5-7A84-41CF-A48C-399E9F8D26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364" y="980728"/>
            <a:ext cx="8363272" cy="547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4522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57200" y="274638"/>
            <a:ext cx="8229600" cy="850106"/>
          </a:xfrm>
        </p:spPr>
        <p:txBody>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17</a:t>
            </a:fld>
            <a:endParaRPr lang="en-US"/>
          </a:p>
        </p:txBody>
      </p:sp>
      <p:pic>
        <p:nvPicPr>
          <p:cNvPr id="2" name="Content Placeholder 1"/>
          <p:cNvPicPr>
            <a:picLocks noGrp="1" noChangeAspect="1"/>
          </p:cNvPicPr>
          <p:nvPr>
            <p:ph idx="1"/>
          </p:nvPr>
        </p:nvPicPr>
        <p:blipFill>
          <a:blip r:embed="rId2"/>
          <a:stretch>
            <a:fillRect/>
          </a:stretch>
        </p:blipFill>
        <p:spPr>
          <a:xfrm>
            <a:off x="611560" y="1628800"/>
            <a:ext cx="8075240" cy="4505325"/>
          </a:xfrm>
          <a:prstGeom prst="rect">
            <a:avLst/>
          </a:prstGeom>
        </p:spPr>
      </p:pic>
    </p:spTree>
    <p:extLst>
      <p:ext uri="{BB962C8B-B14F-4D97-AF65-F5344CB8AC3E}">
        <p14:creationId xmlns:p14="http://schemas.microsoft.com/office/powerpoint/2010/main" val="22959157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92553774-70F8-4EF3-8DE5-6FC02D604061}"/>
              </a:ext>
            </a:extLst>
          </p:cNvPr>
          <p:cNvSpPr>
            <a:spLocks noGrp="1" noChangeArrowheads="1"/>
          </p:cNvSpPr>
          <p:nvPr>
            <p:ph type="title"/>
          </p:nvPr>
        </p:nvSpPr>
        <p:spPr/>
        <p:txBody>
          <a:bodyPr/>
          <a:lstStyle/>
          <a:p>
            <a:r>
              <a:rPr lang="en-US" altLang="en-US" sz="3800" dirty="0">
                <a:solidFill>
                  <a:srgbClr val="FF0000"/>
                </a:solidFill>
              </a:rPr>
              <a:t>Preprocessing and Sub-images Extraction</a:t>
            </a:r>
          </a:p>
        </p:txBody>
      </p:sp>
      <p:sp>
        <p:nvSpPr>
          <p:cNvPr id="66563" name="Rectangle 3">
            <a:extLst>
              <a:ext uri="{FF2B5EF4-FFF2-40B4-BE49-F238E27FC236}">
                <a16:creationId xmlns:a16="http://schemas.microsoft.com/office/drawing/2014/main" id="{F72CA49C-4016-4A41-BFCE-719533AAB064}"/>
              </a:ext>
            </a:extLst>
          </p:cNvPr>
          <p:cNvSpPr>
            <a:spLocks noGrp="1" noChangeArrowheads="1"/>
          </p:cNvSpPr>
          <p:nvPr>
            <p:ph type="body" idx="1"/>
          </p:nvPr>
        </p:nvSpPr>
        <p:spPr/>
        <p:txBody>
          <a:bodyPr/>
          <a:lstStyle/>
          <a:p>
            <a:endParaRPr lang="en-US" altLang="en-US"/>
          </a:p>
        </p:txBody>
      </p:sp>
      <p:pic>
        <p:nvPicPr>
          <p:cNvPr id="66564" name="Picture 4">
            <a:extLst>
              <a:ext uri="{FF2B5EF4-FFF2-40B4-BE49-F238E27FC236}">
                <a16:creationId xmlns:a16="http://schemas.microsoft.com/office/drawing/2014/main" id="{4B99DB8C-FC4D-43A7-9A98-63813F020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1828802"/>
            <a:ext cx="4457700" cy="309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5" name="Text Box 5">
            <a:extLst>
              <a:ext uri="{FF2B5EF4-FFF2-40B4-BE49-F238E27FC236}">
                <a16:creationId xmlns:a16="http://schemas.microsoft.com/office/drawing/2014/main" id="{45274A53-491A-48FB-B8D3-BC7304146C05}"/>
              </a:ext>
            </a:extLst>
          </p:cNvPr>
          <p:cNvSpPr txBox="1">
            <a:spLocks noChangeArrowheads="1"/>
          </p:cNvSpPr>
          <p:nvPr/>
        </p:nvSpPr>
        <p:spPr bwMode="auto">
          <a:xfrm>
            <a:off x="2228850" y="5302250"/>
            <a:ext cx="47434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(a) Example of a scanned hand image. (b) Binerized hand image.</a:t>
            </a:r>
          </a:p>
        </p:txBody>
      </p:sp>
    </p:spTree>
    <p:extLst>
      <p:ext uri="{BB962C8B-B14F-4D97-AF65-F5344CB8AC3E}">
        <p14:creationId xmlns:p14="http://schemas.microsoft.com/office/powerpoint/2010/main" val="30625243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433F2F7E-4FE9-4660-8E7F-4D985E14AEBD}"/>
              </a:ext>
            </a:extLst>
          </p:cNvPr>
          <p:cNvSpPr>
            <a:spLocks noGrp="1" noChangeArrowheads="1"/>
          </p:cNvSpPr>
          <p:nvPr>
            <p:ph type="title"/>
          </p:nvPr>
        </p:nvSpPr>
        <p:spPr>
          <a:xfrm>
            <a:off x="1485900" y="277815"/>
            <a:ext cx="6172200" cy="941387"/>
          </a:xfrm>
        </p:spPr>
        <p:txBody>
          <a:bodyPr>
            <a:normAutofit fontScale="90000"/>
          </a:bodyPr>
          <a:lstStyle/>
          <a:p>
            <a:r>
              <a:rPr lang="en-US" altLang="en-US" sz="3800" dirty="0">
                <a:solidFill>
                  <a:srgbClr val="FF0000"/>
                </a:solidFill>
              </a:rPr>
              <a:t>Preprocessing and Sub-images Extraction</a:t>
            </a:r>
          </a:p>
        </p:txBody>
      </p:sp>
      <p:sp>
        <p:nvSpPr>
          <p:cNvPr id="67587" name="Rectangle 3">
            <a:extLst>
              <a:ext uri="{FF2B5EF4-FFF2-40B4-BE49-F238E27FC236}">
                <a16:creationId xmlns:a16="http://schemas.microsoft.com/office/drawing/2014/main" id="{C3327C0F-029E-4739-92B0-EF1FD237A6E8}"/>
              </a:ext>
            </a:extLst>
          </p:cNvPr>
          <p:cNvSpPr>
            <a:spLocks noGrp="1" noChangeArrowheads="1"/>
          </p:cNvSpPr>
          <p:nvPr>
            <p:ph type="body" idx="1"/>
          </p:nvPr>
        </p:nvSpPr>
        <p:spPr/>
        <p:txBody>
          <a:bodyPr/>
          <a:lstStyle/>
          <a:p>
            <a:endParaRPr lang="en-US" altLang="en-US"/>
          </a:p>
        </p:txBody>
      </p:sp>
      <p:pic>
        <p:nvPicPr>
          <p:cNvPr id="67588" name="Picture 4">
            <a:extLst>
              <a:ext uri="{FF2B5EF4-FFF2-40B4-BE49-F238E27FC236}">
                <a16:creationId xmlns:a16="http://schemas.microsoft.com/office/drawing/2014/main" id="{B01EBFA2-A4F9-4BBD-B24E-361D2765E6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545220"/>
            <a:ext cx="7632848" cy="3849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9" name="Text Box 5">
            <a:extLst>
              <a:ext uri="{FF2B5EF4-FFF2-40B4-BE49-F238E27FC236}">
                <a16:creationId xmlns:a16="http://schemas.microsoft.com/office/drawing/2014/main" id="{4EFFD7ED-21AF-4C77-BAEC-B8D1A9CFC0AF}"/>
              </a:ext>
            </a:extLst>
          </p:cNvPr>
          <p:cNvSpPr txBox="1">
            <a:spLocks noChangeArrowheads="1"/>
          </p:cNvSpPr>
          <p:nvPr/>
        </p:nvSpPr>
        <p:spPr bwMode="auto">
          <a:xfrm>
            <a:off x="899592" y="5486402"/>
            <a:ext cx="784887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600" dirty="0"/>
              <a:t>(</a:t>
            </a:r>
            <a:r>
              <a:rPr lang="en-US" altLang="en-US" sz="2400" dirty="0"/>
              <a:t>a) The hand contour and the relevant points for finding the regions of interest. (b) Processed finger on the hand contour.</a:t>
            </a:r>
          </a:p>
        </p:txBody>
      </p:sp>
    </p:spTree>
    <p:extLst>
      <p:ext uri="{BB962C8B-B14F-4D97-AF65-F5344CB8AC3E}">
        <p14:creationId xmlns:p14="http://schemas.microsoft.com/office/powerpoint/2010/main" val="26431869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1331C17-2A02-4159-B0F2-2FA9F29E0BE3}"/>
              </a:ext>
            </a:extLst>
          </p:cNvPr>
          <p:cNvSpPr>
            <a:spLocks noGrp="1" noChangeArrowheads="1"/>
          </p:cNvSpPr>
          <p:nvPr>
            <p:ph type="title"/>
          </p:nvPr>
        </p:nvSpPr>
        <p:spPr/>
        <p:txBody>
          <a:bodyPr>
            <a:normAutofit fontScale="90000"/>
          </a:bodyPr>
          <a:lstStyle/>
          <a:p>
            <a:r>
              <a:rPr lang="en-US" altLang="en-US" dirty="0">
                <a:solidFill>
                  <a:srgbClr val="FF0000"/>
                </a:solidFill>
              </a:rPr>
              <a:t>Geometry and Lighting Normalization</a:t>
            </a:r>
          </a:p>
        </p:txBody>
      </p:sp>
      <p:sp>
        <p:nvSpPr>
          <p:cNvPr id="68611" name="Rectangle 3">
            <a:extLst>
              <a:ext uri="{FF2B5EF4-FFF2-40B4-BE49-F238E27FC236}">
                <a16:creationId xmlns:a16="http://schemas.microsoft.com/office/drawing/2014/main" id="{B8C29E1E-540B-4013-ACF5-FFC986EEB0B2}"/>
              </a:ext>
            </a:extLst>
          </p:cNvPr>
          <p:cNvSpPr>
            <a:spLocks noGrp="1" noChangeArrowheads="1"/>
          </p:cNvSpPr>
          <p:nvPr>
            <p:ph type="body" idx="1"/>
          </p:nvPr>
        </p:nvSpPr>
        <p:spPr/>
        <p:txBody>
          <a:bodyPr/>
          <a:lstStyle/>
          <a:p>
            <a:endParaRPr lang="en-US" altLang="en-US" dirty="0"/>
          </a:p>
        </p:txBody>
      </p:sp>
      <p:pic>
        <p:nvPicPr>
          <p:cNvPr id="68612" name="Picture 4">
            <a:extLst>
              <a:ext uri="{FF2B5EF4-FFF2-40B4-BE49-F238E27FC236}">
                <a16:creationId xmlns:a16="http://schemas.microsoft.com/office/drawing/2014/main" id="{220F7178-2925-44AA-9497-8100346C0C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600200"/>
            <a:ext cx="8291264" cy="2980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3" name="Text Box 5">
            <a:extLst>
              <a:ext uri="{FF2B5EF4-FFF2-40B4-BE49-F238E27FC236}">
                <a16:creationId xmlns:a16="http://schemas.microsoft.com/office/drawing/2014/main" id="{05519B7C-F0D8-4B15-BCE1-B19A7E4BD3FF}"/>
              </a:ext>
            </a:extLst>
          </p:cNvPr>
          <p:cNvSpPr txBox="1">
            <a:spLocks noChangeArrowheads="1"/>
          </p:cNvSpPr>
          <p:nvPr/>
        </p:nvSpPr>
        <p:spPr bwMode="auto">
          <a:xfrm>
            <a:off x="107504" y="4653136"/>
            <a:ext cx="914501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(a) Original hand image with the regions of interest marked on it. (b) Palm </a:t>
            </a:r>
            <a:r>
              <a:rPr lang="en-US" altLang="en-US" sz="2400" dirty="0" err="1"/>
              <a:t>subimage</a:t>
            </a:r>
            <a:r>
              <a:rPr lang="en-US" altLang="en-US" sz="2400" dirty="0"/>
              <a:t>. (c) Little-finger </a:t>
            </a:r>
            <a:r>
              <a:rPr lang="en-US" altLang="en-US" sz="2400" dirty="0" err="1"/>
              <a:t>subimage</a:t>
            </a:r>
            <a:r>
              <a:rPr lang="en-US" altLang="en-US" sz="2400" dirty="0"/>
              <a:t>. (d) Ring-finger </a:t>
            </a:r>
            <a:r>
              <a:rPr lang="en-US" altLang="en-US" sz="2400" dirty="0" err="1"/>
              <a:t>subimage</a:t>
            </a:r>
            <a:r>
              <a:rPr lang="en-US" altLang="en-US" sz="2400" dirty="0"/>
              <a:t>.</a:t>
            </a:r>
          </a:p>
          <a:p>
            <a:r>
              <a:rPr lang="en-US" altLang="en-US" sz="2400" dirty="0"/>
              <a:t>(e) Middle-finger </a:t>
            </a:r>
            <a:r>
              <a:rPr lang="en-US" altLang="en-US" sz="2400" dirty="0" err="1"/>
              <a:t>subimage</a:t>
            </a:r>
            <a:r>
              <a:rPr lang="en-US" altLang="en-US" sz="2400" dirty="0"/>
              <a:t>. (f) Index-finger </a:t>
            </a:r>
            <a:r>
              <a:rPr lang="en-US" altLang="en-US" sz="2400" dirty="0" err="1"/>
              <a:t>subimage</a:t>
            </a:r>
            <a:r>
              <a:rPr lang="en-US" altLang="en-US" sz="2400" dirty="0"/>
              <a:t>. (g) Thumb </a:t>
            </a:r>
            <a:r>
              <a:rPr lang="en-US" altLang="en-US" sz="2400" dirty="0" err="1"/>
              <a:t>subimage</a:t>
            </a:r>
            <a:r>
              <a:rPr lang="en-US" altLang="en-US" sz="2400" dirty="0"/>
              <a:t>.</a:t>
            </a:r>
          </a:p>
        </p:txBody>
      </p:sp>
    </p:spTree>
    <p:extLst>
      <p:ext uri="{BB962C8B-B14F-4D97-AF65-F5344CB8AC3E}">
        <p14:creationId xmlns:p14="http://schemas.microsoft.com/office/powerpoint/2010/main" val="28430931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CD4E3D4-46FC-4E35-9BBD-83AC1AFB8CD8}"/>
              </a:ext>
            </a:extLst>
          </p:cNvPr>
          <p:cNvSpPr>
            <a:spLocks noGrp="1" noChangeArrowheads="1"/>
          </p:cNvSpPr>
          <p:nvPr>
            <p:ph type="title"/>
          </p:nvPr>
        </p:nvSpPr>
        <p:spPr/>
        <p:txBody>
          <a:bodyPr>
            <a:normAutofit fontScale="90000"/>
          </a:bodyPr>
          <a:lstStyle/>
          <a:p>
            <a:r>
              <a:rPr lang="en-US" altLang="en-US" dirty="0">
                <a:solidFill>
                  <a:srgbClr val="FF0000"/>
                </a:solidFill>
              </a:rPr>
              <a:t>Geometry and Lighting Normalization</a:t>
            </a:r>
          </a:p>
        </p:txBody>
      </p:sp>
      <p:sp>
        <p:nvSpPr>
          <p:cNvPr id="69635" name="Rectangle 3">
            <a:extLst>
              <a:ext uri="{FF2B5EF4-FFF2-40B4-BE49-F238E27FC236}">
                <a16:creationId xmlns:a16="http://schemas.microsoft.com/office/drawing/2014/main" id="{1CAB5C08-B02A-49E8-ABD4-027DB8306FA8}"/>
              </a:ext>
            </a:extLst>
          </p:cNvPr>
          <p:cNvSpPr>
            <a:spLocks noGrp="1" noChangeArrowheads="1"/>
          </p:cNvSpPr>
          <p:nvPr>
            <p:ph type="body" idx="1"/>
          </p:nvPr>
        </p:nvSpPr>
        <p:spPr/>
        <p:txBody>
          <a:bodyPr/>
          <a:lstStyle/>
          <a:p>
            <a:r>
              <a:rPr lang="en-US" altLang="en-US" sz="2400"/>
              <a:t>After the subimages have been extracted, a lighting normalization using histogram fitting is applied.</a:t>
            </a:r>
          </a:p>
          <a:p>
            <a:r>
              <a:rPr lang="en-US" altLang="en-US" sz="2400"/>
              <a:t>In this process, a target histogram </a:t>
            </a:r>
            <a:r>
              <a:rPr lang="en-US" altLang="en-US" sz="2400" i="1"/>
              <a:t>G(l)</a:t>
            </a:r>
            <a:r>
              <a:rPr lang="en-US" altLang="en-US" sz="2400"/>
              <a:t> is selected for each of the six subimage</a:t>
            </a:r>
          </a:p>
          <a:p>
            <a:endParaRPr lang="en-US" altLang="en-US" sz="2400"/>
          </a:p>
        </p:txBody>
      </p:sp>
      <p:pic>
        <p:nvPicPr>
          <p:cNvPr id="69636" name="Picture 4">
            <a:extLst>
              <a:ext uri="{FF2B5EF4-FFF2-40B4-BE49-F238E27FC236}">
                <a16:creationId xmlns:a16="http://schemas.microsoft.com/office/drawing/2014/main" id="{4FA5CFAB-052B-4B7C-8D1F-24D828812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351215"/>
            <a:ext cx="7499176" cy="236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7" name="Text Box 5">
            <a:extLst>
              <a:ext uri="{FF2B5EF4-FFF2-40B4-BE49-F238E27FC236}">
                <a16:creationId xmlns:a16="http://schemas.microsoft.com/office/drawing/2014/main" id="{943C1437-DA5F-45A9-9BA3-71980E2097B7}"/>
              </a:ext>
            </a:extLst>
          </p:cNvPr>
          <p:cNvSpPr txBox="1">
            <a:spLocks noChangeArrowheads="1"/>
          </p:cNvSpPr>
          <p:nvPr/>
        </p:nvSpPr>
        <p:spPr bwMode="auto">
          <a:xfrm>
            <a:off x="611560" y="5864553"/>
            <a:ext cx="83632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800" dirty="0" err="1"/>
              <a:t>Subimages</a:t>
            </a:r>
            <a:r>
              <a:rPr lang="en-US" altLang="en-US" sz="2800" dirty="0"/>
              <a:t> (a) before and (b) after the histogram fitting.</a:t>
            </a:r>
          </a:p>
        </p:txBody>
      </p:sp>
    </p:spTree>
    <p:extLst>
      <p:ext uri="{BB962C8B-B14F-4D97-AF65-F5344CB8AC3E}">
        <p14:creationId xmlns:p14="http://schemas.microsoft.com/office/powerpoint/2010/main" val="27870700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08A3A822-4353-4901-81A0-55036A0D9BBC}"/>
              </a:ext>
            </a:extLst>
          </p:cNvPr>
          <p:cNvSpPr>
            <a:spLocks noGrp="1" noChangeArrowheads="1"/>
          </p:cNvSpPr>
          <p:nvPr>
            <p:ph type="title"/>
          </p:nvPr>
        </p:nvSpPr>
        <p:spPr/>
        <p:txBody>
          <a:bodyPr/>
          <a:lstStyle/>
          <a:p>
            <a:r>
              <a:rPr lang="en-US" altLang="en-US" dirty="0">
                <a:solidFill>
                  <a:srgbClr val="FF0000"/>
                </a:solidFill>
              </a:rPr>
              <a:t>Lighting Normalization</a:t>
            </a:r>
          </a:p>
        </p:txBody>
      </p:sp>
      <p:pic>
        <p:nvPicPr>
          <p:cNvPr id="70660" name="Picture 4">
            <a:extLst>
              <a:ext uri="{FF2B5EF4-FFF2-40B4-BE49-F238E27FC236}">
                <a16:creationId xmlns:a16="http://schemas.microsoft.com/office/drawing/2014/main" id="{0F1E36EB-9095-42EC-9B42-012FB1F010DF}"/>
              </a:ext>
            </a:extLst>
          </p:cNvPr>
          <p:cNvPicPr>
            <a:picLocks noGrp="1" noChangeAspect="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323528" y="1447801"/>
            <a:ext cx="8363272" cy="3997423"/>
          </a:xfrm>
          <a:noFill/>
          <a:ln/>
        </p:spPr>
      </p:pic>
      <p:sp>
        <p:nvSpPr>
          <p:cNvPr id="70661" name="Text Box 5">
            <a:extLst>
              <a:ext uri="{FF2B5EF4-FFF2-40B4-BE49-F238E27FC236}">
                <a16:creationId xmlns:a16="http://schemas.microsoft.com/office/drawing/2014/main" id="{3C3299FD-0690-434A-A527-29FE1E4CB154}"/>
              </a:ext>
            </a:extLst>
          </p:cNvPr>
          <p:cNvSpPr txBox="1">
            <a:spLocks noChangeArrowheads="1"/>
          </p:cNvSpPr>
          <p:nvPr/>
        </p:nvSpPr>
        <p:spPr bwMode="auto">
          <a:xfrm>
            <a:off x="390364" y="5733256"/>
            <a:ext cx="836327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800" dirty="0"/>
              <a:t>Palm sub-images with the corresponding histograms (a) before and (b) after the histogram fitting.</a:t>
            </a:r>
          </a:p>
        </p:txBody>
      </p:sp>
    </p:spTree>
    <p:extLst>
      <p:ext uri="{BB962C8B-B14F-4D97-AF65-F5344CB8AC3E}">
        <p14:creationId xmlns:p14="http://schemas.microsoft.com/office/powerpoint/2010/main" val="16664585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6A98588-6CA3-4F0A-B132-8E716D9A09C1}"/>
              </a:ext>
            </a:extLst>
          </p:cNvPr>
          <p:cNvSpPr>
            <a:spLocks noGrp="1" noChangeArrowheads="1"/>
          </p:cNvSpPr>
          <p:nvPr>
            <p:ph type="title"/>
          </p:nvPr>
        </p:nvSpPr>
        <p:spPr/>
        <p:txBody>
          <a:bodyPr>
            <a:normAutofit fontScale="90000"/>
          </a:bodyPr>
          <a:lstStyle/>
          <a:p>
            <a:r>
              <a:rPr lang="en-US" altLang="en-US" sz="3200" dirty="0">
                <a:solidFill>
                  <a:srgbClr val="FF0000"/>
                </a:solidFill>
              </a:rPr>
              <a:t>Extraction of the </a:t>
            </a:r>
            <a:r>
              <a:rPr lang="en-US" altLang="en-US" sz="3200" dirty="0" err="1">
                <a:solidFill>
                  <a:srgbClr val="FF0000"/>
                </a:solidFill>
              </a:rPr>
              <a:t>Eigenpalm</a:t>
            </a:r>
            <a:r>
              <a:rPr lang="en-US" altLang="en-US" sz="3200" dirty="0">
                <a:solidFill>
                  <a:srgbClr val="FF0000"/>
                </a:solidFill>
              </a:rPr>
              <a:t> and </a:t>
            </a:r>
            <a:r>
              <a:rPr lang="en-US" altLang="en-US" sz="3200" dirty="0" err="1">
                <a:solidFill>
                  <a:srgbClr val="FF0000"/>
                </a:solidFill>
              </a:rPr>
              <a:t>Eigenfinger</a:t>
            </a:r>
            <a:r>
              <a:rPr lang="en-US" altLang="en-US" sz="3200" dirty="0">
                <a:solidFill>
                  <a:srgbClr val="FF0000"/>
                </a:solidFill>
              </a:rPr>
              <a:t> Features</a:t>
            </a:r>
            <a:br>
              <a:rPr lang="en-US" altLang="en-US" sz="3200" dirty="0">
                <a:solidFill>
                  <a:srgbClr val="FF0000"/>
                </a:solidFill>
              </a:rPr>
            </a:br>
            <a:endParaRPr lang="en-US" altLang="en-US" sz="3200" dirty="0">
              <a:solidFill>
                <a:srgbClr val="FF0000"/>
              </a:solidFill>
            </a:endParaRPr>
          </a:p>
        </p:txBody>
      </p:sp>
      <p:sp>
        <p:nvSpPr>
          <p:cNvPr id="71683" name="Rectangle 3">
            <a:extLst>
              <a:ext uri="{FF2B5EF4-FFF2-40B4-BE49-F238E27FC236}">
                <a16:creationId xmlns:a16="http://schemas.microsoft.com/office/drawing/2014/main" id="{F205EA11-2ED8-4326-96B1-9C34E5FC97FF}"/>
              </a:ext>
            </a:extLst>
          </p:cNvPr>
          <p:cNvSpPr>
            <a:spLocks noGrp="1" noChangeArrowheads="1"/>
          </p:cNvSpPr>
          <p:nvPr>
            <p:ph type="body" idx="1"/>
          </p:nvPr>
        </p:nvSpPr>
        <p:spPr/>
        <p:txBody>
          <a:bodyPr/>
          <a:lstStyle/>
          <a:p>
            <a:endParaRPr lang="en-US" altLang="en-US" dirty="0"/>
          </a:p>
        </p:txBody>
      </p:sp>
      <p:pic>
        <p:nvPicPr>
          <p:cNvPr id="71684" name="Picture 4">
            <a:extLst>
              <a:ext uri="{FF2B5EF4-FFF2-40B4-BE49-F238E27FC236}">
                <a16:creationId xmlns:a16="http://schemas.microsoft.com/office/drawing/2014/main" id="{58B687DB-CA18-4646-ADB3-1F1129F1EB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309" y="1110025"/>
            <a:ext cx="2921571" cy="2462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5" name="Picture 5">
            <a:extLst>
              <a:ext uri="{FF2B5EF4-FFF2-40B4-BE49-F238E27FC236}">
                <a16:creationId xmlns:a16="http://schemas.microsoft.com/office/drawing/2014/main" id="{B65C6BAC-C3CE-4B77-B844-167A0D246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1113967"/>
            <a:ext cx="4978896" cy="32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6" name="Text Box 6">
            <a:extLst>
              <a:ext uri="{FF2B5EF4-FFF2-40B4-BE49-F238E27FC236}">
                <a16:creationId xmlns:a16="http://schemas.microsoft.com/office/drawing/2014/main" id="{F10B621C-A926-45EB-90CA-6E30D403E3C4}"/>
              </a:ext>
            </a:extLst>
          </p:cNvPr>
          <p:cNvSpPr txBox="1">
            <a:spLocks noChangeArrowheads="1"/>
          </p:cNvSpPr>
          <p:nvPr/>
        </p:nvSpPr>
        <p:spPr bwMode="auto">
          <a:xfrm>
            <a:off x="570308" y="3610183"/>
            <a:ext cx="292157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000" dirty="0"/>
              <a:t>Average palm and finger images from database.</a:t>
            </a:r>
            <a:endParaRPr lang="en-US" altLang="en-US" sz="1400" dirty="0"/>
          </a:p>
        </p:txBody>
      </p:sp>
      <p:sp>
        <p:nvSpPr>
          <p:cNvPr id="71687" name="Text Box 7">
            <a:extLst>
              <a:ext uri="{FF2B5EF4-FFF2-40B4-BE49-F238E27FC236}">
                <a16:creationId xmlns:a16="http://schemas.microsoft.com/office/drawing/2014/main" id="{EF5179ED-2A4B-4449-9EE4-1AADF12A09F6}"/>
              </a:ext>
            </a:extLst>
          </p:cNvPr>
          <p:cNvSpPr txBox="1">
            <a:spLocks noChangeArrowheads="1"/>
          </p:cNvSpPr>
          <p:nvPr/>
        </p:nvSpPr>
        <p:spPr bwMode="auto">
          <a:xfrm>
            <a:off x="3347864" y="4331642"/>
            <a:ext cx="525658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err="1"/>
              <a:t>Eigenpalms</a:t>
            </a:r>
            <a:r>
              <a:rPr lang="en-US" altLang="en-US" sz="2000" dirty="0"/>
              <a:t> and </a:t>
            </a:r>
            <a:r>
              <a:rPr lang="en-US" altLang="en-US" sz="2000" dirty="0" err="1"/>
              <a:t>eigenfingers</a:t>
            </a:r>
            <a:r>
              <a:rPr lang="en-US" altLang="en-US" sz="2000" dirty="0"/>
              <a:t> obtained from the database (indicated by the corresponding ordinal numbers): (a) the </a:t>
            </a:r>
            <a:r>
              <a:rPr lang="en-US" altLang="en-US" sz="2000" dirty="0" err="1"/>
              <a:t>eigenpalms</a:t>
            </a:r>
            <a:r>
              <a:rPr lang="en-US" altLang="en-US" sz="2000" dirty="0"/>
              <a:t> and (b) the little-finger </a:t>
            </a:r>
            <a:r>
              <a:rPr lang="en-US" altLang="en-US" sz="2000" dirty="0" err="1"/>
              <a:t>eigenfingers</a:t>
            </a:r>
            <a:r>
              <a:rPr lang="en-US" altLang="en-US" sz="2000" dirty="0"/>
              <a:t>.</a:t>
            </a:r>
          </a:p>
        </p:txBody>
      </p:sp>
    </p:spTree>
    <p:extLst>
      <p:ext uri="{BB962C8B-B14F-4D97-AF65-F5344CB8AC3E}">
        <p14:creationId xmlns:p14="http://schemas.microsoft.com/office/powerpoint/2010/main" val="28940084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F2D9EC5F-3CE7-4CFA-9140-F222BB84121F}"/>
              </a:ext>
            </a:extLst>
          </p:cNvPr>
          <p:cNvSpPr>
            <a:spLocks noGrp="1" noChangeArrowheads="1"/>
          </p:cNvSpPr>
          <p:nvPr>
            <p:ph type="title"/>
          </p:nvPr>
        </p:nvSpPr>
        <p:spPr/>
        <p:txBody>
          <a:bodyPr/>
          <a:lstStyle/>
          <a:p>
            <a:r>
              <a:rPr lang="en-US" altLang="en-US" sz="3200" dirty="0">
                <a:solidFill>
                  <a:srgbClr val="FF0000"/>
                </a:solidFill>
              </a:rPr>
              <a:t>MATCHING AND FUSION AT THE</a:t>
            </a:r>
            <a:br>
              <a:rPr lang="en-US" altLang="en-US" sz="3200" dirty="0">
                <a:solidFill>
                  <a:srgbClr val="FF0000"/>
                </a:solidFill>
              </a:rPr>
            </a:br>
            <a:r>
              <a:rPr lang="en-US" altLang="en-US" sz="3200" dirty="0">
                <a:solidFill>
                  <a:srgbClr val="FF0000"/>
                </a:solidFill>
              </a:rPr>
              <a:t>MATCHING-SCORE LEVEL</a:t>
            </a:r>
          </a:p>
        </p:txBody>
      </p:sp>
      <p:sp>
        <p:nvSpPr>
          <p:cNvPr id="72707" name="Rectangle 3">
            <a:extLst>
              <a:ext uri="{FF2B5EF4-FFF2-40B4-BE49-F238E27FC236}">
                <a16:creationId xmlns:a16="http://schemas.microsoft.com/office/drawing/2014/main" id="{63C6F58C-F4F8-4E00-99E1-EC24E8615206}"/>
              </a:ext>
            </a:extLst>
          </p:cNvPr>
          <p:cNvSpPr>
            <a:spLocks noGrp="1" noChangeArrowheads="1"/>
          </p:cNvSpPr>
          <p:nvPr>
            <p:ph type="body" idx="1"/>
          </p:nvPr>
        </p:nvSpPr>
        <p:spPr/>
        <p:txBody>
          <a:bodyPr/>
          <a:lstStyle/>
          <a:p>
            <a:r>
              <a:rPr lang="en-US" altLang="en-US" sz="2400" dirty="0"/>
              <a:t>The matching between corresponding feature vectors is based on the Euclidean distance</a:t>
            </a:r>
          </a:p>
          <a:p>
            <a:r>
              <a:rPr lang="en-US" altLang="en-US" sz="2400" dirty="0"/>
              <a:t>The distances are normalized and transformed into similarity measures</a:t>
            </a:r>
          </a:p>
          <a:p>
            <a:pPr lvl="1"/>
            <a:r>
              <a:rPr lang="en-US" altLang="en-US" sz="2000" dirty="0"/>
              <a:t>The frequency distribution of the distances of templates of the same person is calculated.</a:t>
            </a:r>
          </a:p>
          <a:p>
            <a:endParaRPr lang="en-US" altLang="en-US" sz="2400" dirty="0"/>
          </a:p>
          <a:p>
            <a:endParaRPr lang="en-US" altLang="en-US" sz="2400" dirty="0"/>
          </a:p>
        </p:txBody>
      </p:sp>
      <p:pic>
        <p:nvPicPr>
          <p:cNvPr id="72708" name="Picture 4">
            <a:extLst>
              <a:ext uri="{FF2B5EF4-FFF2-40B4-BE49-F238E27FC236}">
                <a16:creationId xmlns:a16="http://schemas.microsoft.com/office/drawing/2014/main" id="{131F848B-F671-4AD1-97F4-668E40598E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4079877"/>
            <a:ext cx="5328592" cy="2589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059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57200" y="274638"/>
            <a:ext cx="8229600" cy="850106"/>
          </a:xfrm>
        </p:spPr>
        <p:txBody>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18</a:t>
            </a:fld>
            <a:endParaRPr lang="en-US"/>
          </a:p>
        </p:txBody>
      </p:sp>
      <p:pic>
        <p:nvPicPr>
          <p:cNvPr id="7" name="Content Placeholder 6"/>
          <p:cNvPicPr>
            <a:picLocks noGrp="1" noChangeAspect="1"/>
          </p:cNvPicPr>
          <p:nvPr>
            <p:ph idx="1"/>
          </p:nvPr>
        </p:nvPicPr>
        <p:blipFill>
          <a:blip r:embed="rId3"/>
          <a:stretch>
            <a:fillRect/>
          </a:stretch>
        </p:blipFill>
        <p:spPr>
          <a:xfrm>
            <a:off x="4860033" y="1816497"/>
            <a:ext cx="4032448" cy="3844751"/>
          </a:xfrm>
          <a:prstGeom prst="rect">
            <a:avLst/>
          </a:prstGeom>
        </p:spPr>
      </p:pic>
      <p:pic>
        <p:nvPicPr>
          <p:cNvPr id="6" name="Picture 5"/>
          <p:cNvPicPr>
            <a:picLocks noChangeAspect="1"/>
          </p:cNvPicPr>
          <p:nvPr/>
        </p:nvPicPr>
        <p:blipFill>
          <a:blip r:embed="rId4"/>
          <a:stretch>
            <a:fillRect/>
          </a:stretch>
        </p:blipFill>
        <p:spPr>
          <a:xfrm>
            <a:off x="457201" y="1772816"/>
            <a:ext cx="3970783" cy="3781425"/>
          </a:xfrm>
          <a:prstGeom prst="rect">
            <a:avLst/>
          </a:prstGeom>
        </p:spPr>
      </p:pic>
    </p:spTree>
    <p:extLst>
      <p:ext uri="{BB962C8B-B14F-4D97-AF65-F5344CB8AC3E}">
        <p14:creationId xmlns:p14="http://schemas.microsoft.com/office/powerpoint/2010/main" val="2396788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323528" y="-171400"/>
            <a:ext cx="8229600" cy="850106"/>
          </a:xfrm>
        </p:spPr>
        <p:txBody>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19</a:t>
            </a:fld>
            <a:endParaRPr lang="en-US"/>
          </a:p>
        </p:txBody>
      </p:sp>
      <p:sp>
        <p:nvSpPr>
          <p:cNvPr id="2" name="Content Placeholder 1"/>
          <p:cNvSpPr>
            <a:spLocks noGrp="1"/>
          </p:cNvSpPr>
          <p:nvPr>
            <p:ph idx="1"/>
          </p:nvPr>
        </p:nvSpPr>
        <p:spPr/>
        <p:txBody>
          <a:bodyPr/>
          <a:lstStyle/>
          <a:p>
            <a:endParaRPr lang="en-IN"/>
          </a:p>
        </p:txBody>
      </p:sp>
      <p:pic>
        <p:nvPicPr>
          <p:cNvPr id="3" name="Picture 2"/>
          <p:cNvPicPr>
            <a:picLocks noChangeAspect="1"/>
          </p:cNvPicPr>
          <p:nvPr/>
        </p:nvPicPr>
        <p:blipFill>
          <a:blip r:embed="rId3"/>
          <a:stretch>
            <a:fillRect/>
          </a:stretch>
        </p:blipFill>
        <p:spPr>
          <a:xfrm>
            <a:off x="333872" y="678707"/>
            <a:ext cx="8352928" cy="6018844"/>
          </a:xfrm>
          <a:prstGeom prst="rect">
            <a:avLst/>
          </a:prstGeom>
        </p:spPr>
      </p:pic>
    </p:spTree>
    <p:extLst>
      <p:ext uri="{BB962C8B-B14F-4D97-AF65-F5344CB8AC3E}">
        <p14:creationId xmlns:p14="http://schemas.microsoft.com/office/powerpoint/2010/main" val="1613063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78" y="22109"/>
            <a:ext cx="8229600" cy="562074"/>
          </a:xfrm>
        </p:spPr>
        <p:txBody>
          <a:bodyPr>
            <a:normAutofit fontScale="90000"/>
          </a:bodyPr>
          <a:lstStyle/>
          <a:p>
            <a:r>
              <a:rPr lang="en-IN" dirty="0">
                <a:solidFill>
                  <a:srgbClr val="FF0000"/>
                </a:solidFill>
              </a:rPr>
              <a:t>Topics</a:t>
            </a:r>
          </a:p>
        </p:txBody>
      </p:sp>
      <p:sp>
        <p:nvSpPr>
          <p:cNvPr id="3" name="Content Placeholder 2"/>
          <p:cNvSpPr>
            <a:spLocks noGrp="1"/>
          </p:cNvSpPr>
          <p:nvPr>
            <p:ph idx="1"/>
          </p:nvPr>
        </p:nvSpPr>
        <p:spPr>
          <a:xfrm>
            <a:off x="539552" y="908720"/>
            <a:ext cx="8229600" cy="5949280"/>
          </a:xfrm>
        </p:spPr>
        <p:txBody>
          <a:bodyPr>
            <a:normAutofit fontScale="85000" lnSpcReduction="20000"/>
          </a:bodyPr>
          <a:lstStyle/>
          <a:p>
            <a:r>
              <a:rPr lang="en-IN" i="1" dirty="0"/>
              <a:t>Biometric Sensors and Data Acquition</a:t>
            </a:r>
          </a:p>
          <a:p>
            <a:r>
              <a:rPr lang="en-IN" i="1" dirty="0"/>
              <a:t>Biometric Data Acquition and Database</a:t>
            </a:r>
          </a:p>
          <a:p>
            <a:r>
              <a:rPr lang="en-IN" i="1" dirty="0"/>
              <a:t>Biometric Pre-processing</a:t>
            </a:r>
          </a:p>
          <a:p>
            <a:r>
              <a:rPr lang="en-IN" b="1" i="1" dirty="0"/>
              <a:t>Biometric Processing and Technologies</a:t>
            </a:r>
          </a:p>
          <a:p>
            <a:r>
              <a:rPr lang="en-IN" i="1" dirty="0"/>
              <a:t>Image Restoration &amp; Segmentation</a:t>
            </a:r>
          </a:p>
          <a:p>
            <a:r>
              <a:rPr lang="en-IN" i="1" dirty="0"/>
              <a:t>Pattern Extraction &amp; Classification</a:t>
            </a:r>
          </a:p>
          <a:p>
            <a:r>
              <a:rPr lang="en-IN" b="1" i="1" dirty="0"/>
              <a:t>Fingerprint Recognition &amp; Acquisition</a:t>
            </a:r>
          </a:p>
          <a:p>
            <a:r>
              <a:rPr lang="en-IN" i="1" dirty="0"/>
              <a:t>Fingerprint features, matching and synthesis</a:t>
            </a:r>
          </a:p>
          <a:p>
            <a:r>
              <a:rPr lang="en-IN" b="1" i="1" dirty="0"/>
              <a:t>Face Recognition &amp; Acqu</a:t>
            </a:r>
            <a:r>
              <a:rPr lang="en-IN" i="1" dirty="0"/>
              <a:t>isition</a:t>
            </a:r>
          </a:p>
          <a:p>
            <a:r>
              <a:rPr lang="en-IN" i="1" dirty="0"/>
              <a:t>Face Detection, feature extraction and matching</a:t>
            </a:r>
          </a:p>
          <a:p>
            <a:r>
              <a:rPr lang="en-IN" b="1" i="1" dirty="0"/>
              <a:t>Iris recognition &amp; Acquisition</a:t>
            </a:r>
          </a:p>
          <a:p>
            <a:r>
              <a:rPr lang="en-IN" i="1" dirty="0"/>
              <a:t>Iris segmentation, normalization and matching</a:t>
            </a:r>
          </a:p>
          <a:p>
            <a:r>
              <a:rPr lang="en-IN" b="1" i="1" dirty="0"/>
              <a:t>Ear Recognition and Detection</a:t>
            </a:r>
          </a:p>
          <a:p>
            <a:r>
              <a:rPr lang="en-IN" b="1" i="1" dirty="0"/>
              <a:t>Hand Geometry Features and Palm print features</a:t>
            </a:r>
            <a:endParaRPr lang="en-IN" b="1" dirty="0"/>
          </a:p>
        </p:txBody>
      </p:sp>
    </p:spTree>
    <p:extLst>
      <p:ext uri="{BB962C8B-B14F-4D97-AF65-F5344CB8AC3E}">
        <p14:creationId xmlns:p14="http://schemas.microsoft.com/office/powerpoint/2010/main" val="69620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69776" y="51951"/>
            <a:ext cx="8229600" cy="619919"/>
          </a:xfrm>
        </p:spPr>
        <p:txBody>
          <a:bodyPr>
            <a:normAutofit fontScale="90000"/>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20</a:t>
            </a:fld>
            <a:endParaRPr lang="en-US"/>
          </a:p>
        </p:txBody>
      </p:sp>
      <p:sp>
        <p:nvSpPr>
          <p:cNvPr id="2" name="Content Placeholder 1"/>
          <p:cNvSpPr>
            <a:spLocks noGrp="1"/>
          </p:cNvSpPr>
          <p:nvPr>
            <p:ph idx="1"/>
          </p:nvPr>
        </p:nvSpPr>
        <p:spPr/>
        <p:txBody>
          <a:bodyPr/>
          <a:lstStyle/>
          <a:p>
            <a:endParaRPr lang="en-IN"/>
          </a:p>
        </p:txBody>
      </p:sp>
      <p:pic>
        <p:nvPicPr>
          <p:cNvPr id="4" name="Picture 3"/>
          <p:cNvPicPr>
            <a:picLocks noChangeAspect="1"/>
          </p:cNvPicPr>
          <p:nvPr/>
        </p:nvPicPr>
        <p:blipFill>
          <a:blip r:embed="rId3"/>
          <a:stretch>
            <a:fillRect/>
          </a:stretch>
        </p:blipFill>
        <p:spPr>
          <a:xfrm>
            <a:off x="457200" y="1136034"/>
            <a:ext cx="8363272" cy="5454293"/>
          </a:xfrm>
          <a:prstGeom prst="rect">
            <a:avLst/>
          </a:prstGeom>
        </p:spPr>
      </p:pic>
    </p:spTree>
    <p:extLst>
      <p:ext uri="{BB962C8B-B14F-4D97-AF65-F5344CB8AC3E}">
        <p14:creationId xmlns:p14="http://schemas.microsoft.com/office/powerpoint/2010/main" val="1411985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69776" y="51951"/>
            <a:ext cx="8229600" cy="619919"/>
          </a:xfrm>
        </p:spPr>
        <p:txBody>
          <a:bodyPr>
            <a:normAutofit fontScale="90000"/>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21</a:t>
            </a:fld>
            <a:endParaRPr lang="en-US"/>
          </a:p>
        </p:txBody>
      </p:sp>
      <p:sp>
        <p:nvSpPr>
          <p:cNvPr id="2" name="Content Placeholder 1"/>
          <p:cNvSpPr>
            <a:spLocks noGrp="1"/>
          </p:cNvSpPr>
          <p:nvPr>
            <p:ph idx="1"/>
          </p:nvPr>
        </p:nvSpPr>
        <p:spPr>
          <a:xfrm>
            <a:off x="251520" y="1124744"/>
            <a:ext cx="8568952" cy="5328592"/>
          </a:xfrm>
        </p:spPr>
        <p:txBody>
          <a:bodyPr>
            <a:normAutofit/>
          </a:bodyPr>
          <a:lstStyle/>
          <a:p>
            <a:pPr marL="0" indent="0">
              <a:buNone/>
            </a:pPr>
            <a:r>
              <a:rPr lang="en-IN" b="1" dirty="0"/>
              <a:t>C) Compression of dynamic range </a:t>
            </a:r>
          </a:p>
          <a:p>
            <a:r>
              <a:rPr lang="en-IN" dirty="0"/>
              <a:t>Sometimes the dynamic range of a processed image </a:t>
            </a:r>
            <a:r>
              <a:rPr lang="en-IN" b="1" dirty="0"/>
              <a:t>far exceeds </a:t>
            </a:r>
            <a:r>
              <a:rPr lang="en-IN" dirty="0"/>
              <a:t>the capability of the display device, in which case only the brightest parts of the images are visible on the display screen. </a:t>
            </a:r>
          </a:p>
          <a:p>
            <a:r>
              <a:rPr lang="en-IN" dirty="0"/>
              <a:t>An effective way to compress the dynamic range of pixel values is to perform the following </a:t>
            </a:r>
            <a:r>
              <a:rPr lang="en-IN" b="1" dirty="0"/>
              <a:t>intensity transformation </a:t>
            </a:r>
            <a:r>
              <a:rPr lang="en-IN" dirty="0"/>
              <a:t>function:</a:t>
            </a:r>
          </a:p>
        </p:txBody>
      </p:sp>
      <p:pic>
        <p:nvPicPr>
          <p:cNvPr id="3" name="Picture 2"/>
          <p:cNvPicPr>
            <a:picLocks noChangeAspect="1"/>
          </p:cNvPicPr>
          <p:nvPr/>
        </p:nvPicPr>
        <p:blipFill>
          <a:blip r:embed="rId3"/>
          <a:stretch>
            <a:fillRect/>
          </a:stretch>
        </p:blipFill>
        <p:spPr>
          <a:xfrm>
            <a:off x="683568" y="5260128"/>
            <a:ext cx="8015808" cy="1276350"/>
          </a:xfrm>
          <a:prstGeom prst="rect">
            <a:avLst/>
          </a:prstGeom>
        </p:spPr>
      </p:pic>
    </p:spTree>
    <p:extLst>
      <p:ext uri="{BB962C8B-B14F-4D97-AF65-F5344CB8AC3E}">
        <p14:creationId xmlns:p14="http://schemas.microsoft.com/office/powerpoint/2010/main" val="318916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69776" y="51951"/>
            <a:ext cx="8229600" cy="619919"/>
          </a:xfrm>
        </p:spPr>
        <p:txBody>
          <a:bodyPr>
            <a:normAutofit fontScale="90000"/>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22</a:t>
            </a:fld>
            <a:endParaRPr lang="en-US"/>
          </a:p>
        </p:txBody>
      </p:sp>
      <p:pic>
        <p:nvPicPr>
          <p:cNvPr id="4" name="Content Placeholder 3"/>
          <p:cNvPicPr>
            <a:picLocks noGrp="1" noChangeAspect="1"/>
          </p:cNvPicPr>
          <p:nvPr>
            <p:ph idx="1"/>
          </p:nvPr>
        </p:nvPicPr>
        <p:blipFill>
          <a:blip r:embed="rId3"/>
          <a:stretch>
            <a:fillRect/>
          </a:stretch>
        </p:blipFill>
        <p:spPr>
          <a:xfrm>
            <a:off x="539552" y="1124744"/>
            <a:ext cx="7905096" cy="4293964"/>
          </a:xfrm>
          <a:prstGeom prst="rect">
            <a:avLst/>
          </a:prstGeom>
        </p:spPr>
      </p:pic>
    </p:spTree>
    <p:extLst>
      <p:ext uri="{BB962C8B-B14F-4D97-AF65-F5344CB8AC3E}">
        <p14:creationId xmlns:p14="http://schemas.microsoft.com/office/powerpoint/2010/main" val="3255132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69776" y="51951"/>
            <a:ext cx="8229600" cy="619919"/>
          </a:xfrm>
        </p:spPr>
        <p:txBody>
          <a:bodyPr>
            <a:normAutofit fontScale="90000"/>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23</a:t>
            </a:fld>
            <a:endParaRPr lang="en-US"/>
          </a:p>
        </p:txBody>
      </p:sp>
      <p:sp>
        <p:nvSpPr>
          <p:cNvPr id="2" name="Content Placeholder 1"/>
          <p:cNvSpPr>
            <a:spLocks noGrp="1"/>
          </p:cNvSpPr>
          <p:nvPr>
            <p:ph idx="1"/>
          </p:nvPr>
        </p:nvSpPr>
        <p:spPr>
          <a:xfrm>
            <a:off x="179512" y="836712"/>
            <a:ext cx="8229600" cy="5231606"/>
          </a:xfrm>
        </p:spPr>
        <p:txBody>
          <a:bodyPr>
            <a:normAutofit/>
          </a:bodyPr>
          <a:lstStyle/>
          <a:p>
            <a:pPr marL="0" indent="0">
              <a:buNone/>
            </a:pPr>
            <a:r>
              <a:rPr lang="en-IN" dirty="0"/>
              <a:t>(d) </a:t>
            </a:r>
            <a:r>
              <a:rPr lang="en-IN" b="1" dirty="0"/>
              <a:t>Gray-level slicing </a:t>
            </a:r>
          </a:p>
          <a:p>
            <a:r>
              <a:rPr lang="en-IN" sz="2400" dirty="0"/>
              <a:t>Highlighting a </a:t>
            </a:r>
            <a:r>
              <a:rPr lang="en-IN" sz="2400" b="1" dirty="0"/>
              <a:t>specific range </a:t>
            </a:r>
            <a:r>
              <a:rPr lang="en-IN" sz="2400" dirty="0"/>
              <a:t>of gray levels in an image often is desired. </a:t>
            </a:r>
          </a:p>
          <a:p>
            <a:r>
              <a:rPr lang="en-IN" sz="2400" dirty="0"/>
              <a:t>Applications include enhancing features such as </a:t>
            </a:r>
            <a:r>
              <a:rPr lang="en-IN" sz="2400" b="1" dirty="0"/>
              <a:t>masses of water </a:t>
            </a:r>
            <a:r>
              <a:rPr lang="en-IN" sz="2400" dirty="0"/>
              <a:t>in satellite imagery and </a:t>
            </a:r>
            <a:r>
              <a:rPr lang="en-IN" sz="2400" b="1" dirty="0"/>
              <a:t>enhancing flaws </a:t>
            </a:r>
            <a:r>
              <a:rPr lang="en-IN" sz="2400" dirty="0"/>
              <a:t>in x-ray images</a:t>
            </a:r>
          </a:p>
          <a:p>
            <a:r>
              <a:rPr lang="en-IN" sz="2400" dirty="0"/>
              <a:t>Example: A transformation function that highlights a range [A,B] of intensities while diminishing all others to a constant.</a:t>
            </a:r>
          </a:p>
        </p:txBody>
      </p:sp>
      <p:pic>
        <p:nvPicPr>
          <p:cNvPr id="3" name="Picture 2"/>
          <p:cNvPicPr>
            <a:picLocks noChangeAspect="1"/>
          </p:cNvPicPr>
          <p:nvPr/>
        </p:nvPicPr>
        <p:blipFill>
          <a:blip r:embed="rId3"/>
          <a:stretch>
            <a:fillRect/>
          </a:stretch>
        </p:blipFill>
        <p:spPr>
          <a:xfrm>
            <a:off x="2555776" y="3897369"/>
            <a:ext cx="3672408" cy="2660144"/>
          </a:xfrm>
          <a:prstGeom prst="rect">
            <a:avLst/>
          </a:prstGeom>
        </p:spPr>
      </p:pic>
    </p:spTree>
    <p:extLst>
      <p:ext uri="{BB962C8B-B14F-4D97-AF65-F5344CB8AC3E}">
        <p14:creationId xmlns:p14="http://schemas.microsoft.com/office/powerpoint/2010/main" val="3342773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69776" y="51951"/>
            <a:ext cx="8229600" cy="619919"/>
          </a:xfrm>
        </p:spPr>
        <p:txBody>
          <a:bodyPr>
            <a:normAutofit fontScale="90000"/>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24</a:t>
            </a:fld>
            <a:endParaRPr lang="en-US"/>
          </a:p>
        </p:txBody>
      </p:sp>
      <p:sp>
        <p:nvSpPr>
          <p:cNvPr id="2" name="Content Placeholder 1"/>
          <p:cNvSpPr>
            <a:spLocks noGrp="1"/>
          </p:cNvSpPr>
          <p:nvPr>
            <p:ph idx="1"/>
          </p:nvPr>
        </p:nvSpPr>
        <p:spPr>
          <a:xfrm>
            <a:off x="179512" y="836712"/>
            <a:ext cx="8229600" cy="5231606"/>
          </a:xfrm>
        </p:spPr>
        <p:txBody>
          <a:bodyPr>
            <a:normAutofit/>
          </a:bodyPr>
          <a:lstStyle/>
          <a:p>
            <a:pPr marL="0" indent="0">
              <a:buNone/>
            </a:pPr>
            <a:r>
              <a:rPr lang="en-IN" sz="2800" b="1" dirty="0"/>
              <a:t>2 Histogram processing: </a:t>
            </a:r>
          </a:p>
          <a:p>
            <a:pPr marL="0" indent="0">
              <a:buNone/>
            </a:pPr>
            <a:endParaRPr lang="en-IN" sz="2800" b="1" dirty="0"/>
          </a:p>
        </p:txBody>
      </p:sp>
      <p:pic>
        <p:nvPicPr>
          <p:cNvPr id="3" name="Picture 2"/>
          <p:cNvPicPr>
            <a:picLocks noChangeAspect="1"/>
          </p:cNvPicPr>
          <p:nvPr/>
        </p:nvPicPr>
        <p:blipFill>
          <a:blip r:embed="rId3"/>
          <a:stretch>
            <a:fillRect/>
          </a:stretch>
        </p:blipFill>
        <p:spPr>
          <a:xfrm>
            <a:off x="193240" y="1556792"/>
            <a:ext cx="8771247" cy="4305845"/>
          </a:xfrm>
          <a:prstGeom prst="rect">
            <a:avLst/>
          </a:prstGeom>
        </p:spPr>
      </p:pic>
    </p:spTree>
    <p:extLst>
      <p:ext uri="{BB962C8B-B14F-4D97-AF65-F5344CB8AC3E}">
        <p14:creationId xmlns:p14="http://schemas.microsoft.com/office/powerpoint/2010/main" val="1463266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69776" y="51951"/>
            <a:ext cx="8229600" cy="619919"/>
          </a:xfrm>
        </p:spPr>
        <p:txBody>
          <a:bodyPr>
            <a:normAutofit fontScale="90000"/>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25</a:t>
            </a:fld>
            <a:endParaRPr lang="en-US"/>
          </a:p>
        </p:txBody>
      </p:sp>
      <p:sp>
        <p:nvSpPr>
          <p:cNvPr id="2" name="Content Placeholder 1"/>
          <p:cNvSpPr>
            <a:spLocks noGrp="1"/>
          </p:cNvSpPr>
          <p:nvPr>
            <p:ph idx="1"/>
          </p:nvPr>
        </p:nvSpPr>
        <p:spPr>
          <a:xfrm>
            <a:off x="174239" y="836712"/>
            <a:ext cx="8229600" cy="5231606"/>
          </a:xfrm>
        </p:spPr>
        <p:txBody>
          <a:bodyPr>
            <a:normAutofit/>
          </a:bodyPr>
          <a:lstStyle/>
          <a:p>
            <a:pPr marL="0" indent="0">
              <a:buNone/>
            </a:pPr>
            <a:r>
              <a:rPr lang="en-IN" sz="2800" b="1" dirty="0"/>
              <a:t>2 Histogram processing: </a:t>
            </a:r>
          </a:p>
          <a:p>
            <a:pPr marL="0" indent="0">
              <a:buNone/>
            </a:pPr>
            <a:endParaRPr lang="en-IN" sz="2800" b="1" dirty="0"/>
          </a:p>
        </p:txBody>
      </p:sp>
      <p:pic>
        <p:nvPicPr>
          <p:cNvPr id="4" name="Picture 3"/>
          <p:cNvPicPr>
            <a:picLocks noChangeAspect="1"/>
          </p:cNvPicPr>
          <p:nvPr/>
        </p:nvPicPr>
        <p:blipFill>
          <a:blip r:embed="rId3"/>
          <a:stretch>
            <a:fillRect/>
          </a:stretch>
        </p:blipFill>
        <p:spPr>
          <a:xfrm>
            <a:off x="611560" y="1632257"/>
            <a:ext cx="8075240" cy="4932213"/>
          </a:xfrm>
          <a:prstGeom prst="rect">
            <a:avLst/>
          </a:prstGeom>
        </p:spPr>
      </p:pic>
    </p:spTree>
    <p:extLst>
      <p:ext uri="{BB962C8B-B14F-4D97-AF65-F5344CB8AC3E}">
        <p14:creationId xmlns:p14="http://schemas.microsoft.com/office/powerpoint/2010/main" val="3602247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69776" y="51951"/>
            <a:ext cx="8229600" cy="619919"/>
          </a:xfrm>
        </p:spPr>
        <p:txBody>
          <a:bodyPr>
            <a:normAutofit fontScale="90000"/>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26</a:t>
            </a:fld>
            <a:endParaRPr lang="en-US"/>
          </a:p>
        </p:txBody>
      </p:sp>
      <p:sp>
        <p:nvSpPr>
          <p:cNvPr id="2" name="Content Placeholder 1"/>
          <p:cNvSpPr>
            <a:spLocks noGrp="1"/>
          </p:cNvSpPr>
          <p:nvPr>
            <p:ph idx="1"/>
          </p:nvPr>
        </p:nvSpPr>
        <p:spPr>
          <a:xfrm>
            <a:off x="174239" y="836712"/>
            <a:ext cx="8229600" cy="5231606"/>
          </a:xfrm>
        </p:spPr>
        <p:txBody>
          <a:bodyPr>
            <a:normAutofit/>
          </a:bodyPr>
          <a:lstStyle/>
          <a:p>
            <a:pPr marL="0" indent="0">
              <a:buNone/>
            </a:pPr>
            <a:endParaRPr lang="en-IN" sz="2800" b="1" dirty="0"/>
          </a:p>
        </p:txBody>
      </p:sp>
      <p:pic>
        <p:nvPicPr>
          <p:cNvPr id="4" name="Picture 3"/>
          <p:cNvPicPr>
            <a:picLocks noChangeAspect="1"/>
          </p:cNvPicPr>
          <p:nvPr/>
        </p:nvPicPr>
        <p:blipFill>
          <a:blip r:embed="rId3"/>
          <a:stretch>
            <a:fillRect/>
          </a:stretch>
        </p:blipFill>
        <p:spPr>
          <a:xfrm>
            <a:off x="899592" y="908720"/>
            <a:ext cx="7056784" cy="5159598"/>
          </a:xfrm>
          <a:prstGeom prst="rect">
            <a:avLst/>
          </a:prstGeom>
        </p:spPr>
      </p:pic>
    </p:spTree>
    <p:extLst>
      <p:ext uri="{BB962C8B-B14F-4D97-AF65-F5344CB8AC3E}">
        <p14:creationId xmlns:p14="http://schemas.microsoft.com/office/powerpoint/2010/main" val="3671111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69776" y="51951"/>
            <a:ext cx="8229600" cy="619919"/>
          </a:xfrm>
        </p:spPr>
        <p:txBody>
          <a:bodyPr>
            <a:normAutofit fontScale="90000"/>
          </a:bodyPr>
          <a:lstStyle/>
          <a:p>
            <a:r>
              <a:rPr lang="en-US" sz="3600" dirty="0">
                <a:solidFill>
                  <a:srgbClr val="FF0000"/>
                </a:solidFill>
              </a:rPr>
              <a:t>Image</a:t>
            </a:r>
            <a:r>
              <a:rPr lang="en-US" sz="3600" dirty="0"/>
              <a:t> </a:t>
            </a:r>
            <a:r>
              <a:rPr lang="en-US" sz="3600" dirty="0">
                <a:solidFill>
                  <a:srgbClr val="FF0000"/>
                </a:solidFill>
              </a:rPr>
              <a:t>Enhancement by Point Processing</a:t>
            </a:r>
          </a:p>
        </p:txBody>
      </p:sp>
      <p:sp>
        <p:nvSpPr>
          <p:cNvPr id="5" name="Slide Number Placeholder 4"/>
          <p:cNvSpPr>
            <a:spLocks noGrp="1"/>
          </p:cNvSpPr>
          <p:nvPr>
            <p:ph type="sldNum" sz="quarter" idx="12"/>
          </p:nvPr>
        </p:nvSpPr>
        <p:spPr/>
        <p:txBody>
          <a:bodyPr/>
          <a:lstStyle/>
          <a:p>
            <a:pPr>
              <a:defRPr/>
            </a:pPr>
            <a:fld id="{CBFD6142-44F3-4D9A-AAF9-8E48F8FA24D7}" type="slidenum">
              <a:rPr lang="en-US" smtClean="0"/>
              <a:pPr>
                <a:defRPr/>
              </a:pPr>
              <a:t>27</a:t>
            </a:fld>
            <a:endParaRPr lang="en-US"/>
          </a:p>
        </p:txBody>
      </p:sp>
      <p:sp>
        <p:nvSpPr>
          <p:cNvPr id="2" name="Content Placeholder 1"/>
          <p:cNvSpPr>
            <a:spLocks noGrp="1"/>
          </p:cNvSpPr>
          <p:nvPr>
            <p:ph idx="1"/>
          </p:nvPr>
        </p:nvSpPr>
        <p:spPr>
          <a:xfrm>
            <a:off x="174239" y="836712"/>
            <a:ext cx="8229600" cy="5231606"/>
          </a:xfrm>
        </p:spPr>
        <p:txBody>
          <a:bodyPr>
            <a:normAutofit/>
          </a:bodyPr>
          <a:lstStyle/>
          <a:p>
            <a:pPr marL="0" indent="0">
              <a:buNone/>
            </a:pPr>
            <a:endParaRPr lang="en-IN" sz="2800" b="1" dirty="0"/>
          </a:p>
        </p:txBody>
      </p:sp>
      <p:pic>
        <p:nvPicPr>
          <p:cNvPr id="3" name="Picture 2"/>
          <p:cNvPicPr>
            <a:picLocks noChangeAspect="1"/>
          </p:cNvPicPr>
          <p:nvPr/>
        </p:nvPicPr>
        <p:blipFill>
          <a:blip r:embed="rId3"/>
          <a:stretch>
            <a:fillRect/>
          </a:stretch>
        </p:blipFill>
        <p:spPr>
          <a:xfrm>
            <a:off x="1331640" y="1044797"/>
            <a:ext cx="6048672" cy="5023521"/>
          </a:xfrm>
          <a:prstGeom prst="rect">
            <a:avLst/>
          </a:prstGeom>
        </p:spPr>
      </p:pic>
    </p:spTree>
    <p:extLst>
      <p:ext uri="{BB962C8B-B14F-4D97-AF65-F5344CB8AC3E}">
        <p14:creationId xmlns:p14="http://schemas.microsoft.com/office/powerpoint/2010/main" val="4199326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251520" y="44624"/>
            <a:ext cx="8229600" cy="778098"/>
          </a:xfrm>
        </p:spPr>
        <p:txBody>
          <a:bodyPr/>
          <a:lstStyle/>
          <a:p>
            <a:r>
              <a:rPr lang="en-US" sz="3600" dirty="0">
                <a:solidFill>
                  <a:srgbClr val="FF0000"/>
                </a:solidFill>
              </a:rPr>
              <a:t>Removing Specular Highlights</a:t>
            </a:r>
          </a:p>
        </p:txBody>
      </p:sp>
      <p:sp>
        <p:nvSpPr>
          <p:cNvPr id="66563" name="Content Placeholder 2"/>
          <p:cNvSpPr>
            <a:spLocks noGrp="1"/>
          </p:cNvSpPr>
          <p:nvPr>
            <p:ph idx="1"/>
          </p:nvPr>
        </p:nvSpPr>
        <p:spPr>
          <a:xfrm>
            <a:off x="472549" y="908720"/>
            <a:ext cx="8229600" cy="5616624"/>
          </a:xfrm>
        </p:spPr>
        <p:txBody>
          <a:bodyPr>
            <a:noAutofit/>
          </a:bodyPr>
          <a:lstStyle/>
          <a:p>
            <a:r>
              <a:rPr lang="en-US" sz="2800" dirty="0"/>
              <a:t>Image contains specular highlights due to source of light</a:t>
            </a:r>
          </a:p>
          <a:p>
            <a:r>
              <a:rPr lang="en-US" sz="2800" dirty="0"/>
              <a:t>Such highlights can be removed in 2 stages</a:t>
            </a:r>
          </a:p>
          <a:p>
            <a:pPr lvl="1"/>
            <a:r>
              <a:rPr lang="en-US" b="1" dirty="0"/>
              <a:t>Adaptive Thresholding </a:t>
            </a:r>
            <a:r>
              <a:rPr lang="en-US" dirty="0"/>
              <a:t>- </a:t>
            </a:r>
            <a:r>
              <a:rPr lang="en-IN" dirty="0"/>
              <a:t>Adaptive thresholding is the method where the </a:t>
            </a:r>
            <a:r>
              <a:rPr lang="en-IN" b="1" dirty="0"/>
              <a:t>threshold</a:t>
            </a:r>
            <a:r>
              <a:rPr lang="en-IN" dirty="0"/>
              <a:t> value is calculated for </a:t>
            </a:r>
            <a:r>
              <a:rPr lang="en-IN" b="1" dirty="0"/>
              <a:t>smaller regions </a:t>
            </a:r>
            <a:r>
              <a:rPr lang="en-IN" dirty="0"/>
              <a:t>and therefore, there will be different threshold values for different regions.</a:t>
            </a:r>
            <a:endParaRPr lang="en-US" dirty="0"/>
          </a:p>
          <a:p>
            <a:pPr lvl="1"/>
            <a:r>
              <a:rPr lang="en-US" b="1" dirty="0"/>
              <a:t>Hole Filling </a:t>
            </a:r>
            <a:r>
              <a:rPr lang="en-US" dirty="0"/>
              <a:t>- </a:t>
            </a:r>
            <a:r>
              <a:rPr lang="en-IN" dirty="0"/>
              <a:t>The hole-filling method is to </a:t>
            </a:r>
            <a:r>
              <a:rPr lang="en-IN" b="1" dirty="0"/>
              <a:t>fill in </a:t>
            </a:r>
            <a:r>
              <a:rPr lang="en-IN" dirty="0"/>
              <a:t>the </a:t>
            </a:r>
            <a:r>
              <a:rPr lang="en-IN" b="1" dirty="0"/>
              <a:t>holes in the depth image </a:t>
            </a:r>
            <a:r>
              <a:rPr lang="en-IN" dirty="0"/>
              <a:t>captured from the sensors used for rendering.</a:t>
            </a:r>
            <a:endParaRPr lang="en-US" dirty="0"/>
          </a:p>
        </p:txBody>
      </p:sp>
      <p:sp>
        <p:nvSpPr>
          <p:cNvPr id="4" name="Slide Number Placeholder 3"/>
          <p:cNvSpPr>
            <a:spLocks noGrp="1"/>
          </p:cNvSpPr>
          <p:nvPr>
            <p:ph type="sldNum" sz="quarter" idx="12"/>
          </p:nvPr>
        </p:nvSpPr>
        <p:spPr/>
        <p:txBody>
          <a:bodyPr/>
          <a:lstStyle/>
          <a:p>
            <a:pPr>
              <a:defRPr/>
            </a:pPr>
            <a:fld id="{FD365F44-EAF3-4B89-84EF-72B0ACE97241}" type="slidenum">
              <a:rPr lang="en-US" smtClean="0"/>
              <a:pPr>
                <a:defRPr/>
              </a:pPr>
              <a:t>28</a:t>
            </a:fld>
            <a:endParaRPr lang="en-US"/>
          </a:p>
        </p:txBody>
      </p:sp>
      <p:sp>
        <p:nvSpPr>
          <p:cNvPr id="5" name="Date Placeholder 4"/>
          <p:cNvSpPr>
            <a:spLocks noGrp="1"/>
          </p:cNvSpPr>
          <p:nvPr>
            <p:ph type="dt" sz="quarter" idx="10"/>
          </p:nvPr>
        </p:nvSpPr>
        <p:spPr/>
        <p:txBody>
          <a:bodyPr/>
          <a:lstStyle/>
          <a:p>
            <a:pPr>
              <a:defRPr/>
            </a:pPr>
            <a:r>
              <a:rPr lang="en-US"/>
              <a:t>9/3/2010</a:t>
            </a:r>
          </a:p>
        </p:txBody>
      </p:sp>
      <p:sp>
        <p:nvSpPr>
          <p:cNvPr id="6" name="Footer Placeholder 5"/>
          <p:cNvSpPr>
            <a:spLocks noGrp="1"/>
          </p:cNvSpPr>
          <p:nvPr>
            <p:ph type="ftr" sz="quarter" idx="11"/>
          </p:nvPr>
        </p:nvSpPr>
        <p:spPr/>
        <p:txBody>
          <a:bodyPr/>
          <a:lstStyle/>
          <a:p>
            <a:pPr>
              <a:defRPr/>
            </a:pPr>
            <a:r>
              <a:rPr lang="de-DE"/>
              <a:t>Phalguni Gupta, Biometrics Lab, IIT Kanpur </a:t>
            </a:r>
            <a:endParaRPr lang="en-US"/>
          </a:p>
        </p:txBody>
      </p:sp>
    </p:spTree>
    <p:extLst>
      <p:ext uri="{BB962C8B-B14F-4D97-AF65-F5344CB8AC3E}">
        <p14:creationId xmlns:p14="http://schemas.microsoft.com/office/powerpoint/2010/main" val="412715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DED131D-BEBD-4F79-96EC-E242D1A11A87}" type="slidenum">
              <a:rPr lang="en-US" smtClean="0"/>
              <a:pPr>
                <a:defRPr/>
              </a:pPr>
              <a:t>29</a:t>
            </a:fld>
            <a:endParaRPr lang="en-US"/>
          </a:p>
        </p:txBody>
      </p:sp>
      <p:pic>
        <p:nvPicPr>
          <p:cNvPr id="67587" name="Picture 6" descr="K:\F Drive Lab\submitted papers\Special Issue Springer\LaTeX\figure\Originals\adap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057400"/>
            <a:ext cx="2209800" cy="1943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7588" name="TextBox 3"/>
          <p:cNvSpPr txBox="1">
            <a:spLocks noChangeArrowheads="1"/>
          </p:cNvSpPr>
          <p:nvPr/>
        </p:nvSpPr>
        <p:spPr bwMode="auto">
          <a:xfrm>
            <a:off x="3657600" y="42672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t>Binarized Image with holes</a:t>
            </a:r>
          </a:p>
        </p:txBody>
      </p:sp>
      <p:pic>
        <p:nvPicPr>
          <p:cNvPr id="67589" name="Picture 2"/>
          <p:cNvPicPr>
            <a:picLocks noChangeAspect="1" noChangeArrowheads="1"/>
          </p:cNvPicPr>
          <p:nvPr/>
        </p:nvPicPr>
        <p:blipFill>
          <a:blip r:embed="rId3">
            <a:extLst>
              <a:ext uri="{28A0092B-C50C-407E-A947-70E740481C1C}">
                <a14:useLocalDpi xmlns:a14="http://schemas.microsoft.com/office/drawing/2010/main" val="0"/>
              </a:ext>
            </a:extLst>
          </a:blip>
          <a:srcRect l="20741" t="6557" r="17088" b="25813"/>
          <a:stretch>
            <a:fillRect/>
          </a:stretch>
        </p:blipFill>
        <p:spPr bwMode="auto">
          <a:xfrm>
            <a:off x="6172200" y="2057400"/>
            <a:ext cx="2209800" cy="1905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7590" name="TextBox 5"/>
          <p:cNvSpPr txBox="1">
            <a:spLocks noChangeArrowheads="1"/>
          </p:cNvSpPr>
          <p:nvPr/>
        </p:nvSpPr>
        <p:spPr bwMode="auto">
          <a:xfrm>
            <a:off x="6172200" y="4267200"/>
            <a:ext cx="243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t>Image after hole filling</a:t>
            </a:r>
          </a:p>
        </p:txBody>
      </p:sp>
      <p:pic>
        <p:nvPicPr>
          <p:cNvPr id="67591" name="Picture 5" descr="D:\Backup\K Drive - Laptop\Thesis Material\Versions of Thesis\ThesisDefenseFinal\images\preprocessing\norm\S1115L10.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57400"/>
            <a:ext cx="2209800"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2" name="TextBox 10"/>
          <p:cNvSpPr txBox="1">
            <a:spLocks noChangeArrowheads="1"/>
          </p:cNvSpPr>
          <p:nvPr/>
        </p:nvSpPr>
        <p:spPr bwMode="auto">
          <a:xfrm>
            <a:off x="1219200" y="4267200"/>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t>Input Image</a:t>
            </a:r>
          </a:p>
        </p:txBody>
      </p:sp>
      <p:sp>
        <p:nvSpPr>
          <p:cNvPr id="67593" name="TextBox 11"/>
          <p:cNvSpPr txBox="1">
            <a:spLocks noChangeArrowheads="1"/>
          </p:cNvSpPr>
          <p:nvPr/>
        </p:nvSpPr>
        <p:spPr bwMode="auto">
          <a:xfrm>
            <a:off x="2667000" y="542131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t>Removal of Specular Highlights from Iris</a:t>
            </a:r>
          </a:p>
        </p:txBody>
      </p:sp>
      <p:sp>
        <p:nvSpPr>
          <p:cNvPr id="10" name="Date Placeholder 9"/>
          <p:cNvSpPr>
            <a:spLocks noGrp="1"/>
          </p:cNvSpPr>
          <p:nvPr>
            <p:ph type="dt" sz="quarter" idx="10"/>
          </p:nvPr>
        </p:nvSpPr>
        <p:spPr/>
        <p:txBody>
          <a:bodyPr/>
          <a:lstStyle/>
          <a:p>
            <a:pPr>
              <a:defRPr/>
            </a:pPr>
            <a:r>
              <a:rPr lang="en-US"/>
              <a:t>9/3/2010</a:t>
            </a:r>
          </a:p>
        </p:txBody>
      </p:sp>
      <p:sp>
        <p:nvSpPr>
          <p:cNvPr id="13" name="Footer Placeholder 12"/>
          <p:cNvSpPr>
            <a:spLocks noGrp="1"/>
          </p:cNvSpPr>
          <p:nvPr>
            <p:ph type="ftr" sz="quarter" idx="11"/>
          </p:nvPr>
        </p:nvSpPr>
        <p:spPr/>
        <p:txBody>
          <a:bodyPr/>
          <a:lstStyle/>
          <a:p>
            <a:pPr>
              <a:defRPr/>
            </a:pPr>
            <a:r>
              <a:rPr lang="de-DE"/>
              <a:t>Phalguni Gupta, Biometrics Lab, IIT Kanpur </a:t>
            </a:r>
            <a:endParaRPr lang="en-US"/>
          </a:p>
        </p:txBody>
      </p:sp>
    </p:spTree>
    <p:extLst>
      <p:ext uri="{BB962C8B-B14F-4D97-AF65-F5344CB8AC3E}">
        <p14:creationId xmlns:p14="http://schemas.microsoft.com/office/powerpoint/2010/main" val="3291173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78" y="22109"/>
            <a:ext cx="8229600" cy="562074"/>
          </a:xfrm>
        </p:spPr>
        <p:txBody>
          <a:bodyPr>
            <a:normAutofit fontScale="90000"/>
          </a:bodyPr>
          <a:lstStyle/>
          <a:p>
            <a:r>
              <a:rPr lang="en-IN" dirty="0">
                <a:solidFill>
                  <a:srgbClr val="FF0000"/>
                </a:solidFill>
              </a:rPr>
              <a:t> </a:t>
            </a:r>
          </a:p>
        </p:txBody>
      </p:sp>
      <p:sp>
        <p:nvSpPr>
          <p:cNvPr id="3" name="Content Placeholder 2"/>
          <p:cNvSpPr>
            <a:spLocks noGrp="1"/>
          </p:cNvSpPr>
          <p:nvPr>
            <p:ph idx="1"/>
          </p:nvPr>
        </p:nvSpPr>
        <p:spPr>
          <a:xfrm>
            <a:off x="395536" y="297466"/>
            <a:ext cx="8229600" cy="5949280"/>
          </a:xfrm>
        </p:spPr>
        <p:txBody>
          <a:bodyPr>
            <a:normAutofit/>
          </a:bodyPr>
          <a:lstStyle/>
          <a:p>
            <a:pPr marL="0" indent="0">
              <a:buNone/>
            </a:pPr>
            <a:r>
              <a:rPr lang="en-IN" sz="4400" b="1" dirty="0">
                <a:solidFill>
                  <a:srgbClr val="FF0000"/>
                </a:solidFill>
              </a:rPr>
              <a:t>Session 1</a:t>
            </a:r>
          </a:p>
          <a:p>
            <a:pPr lvl="1"/>
            <a:r>
              <a:rPr lang="en-IN" sz="4000" i="1" dirty="0"/>
              <a:t> Biometric Sensors and Data Acquition</a:t>
            </a:r>
          </a:p>
          <a:p>
            <a:pPr lvl="1"/>
            <a:r>
              <a:rPr lang="en-IN" sz="4000" i="1" dirty="0"/>
              <a:t> Biometric Data Acquition and Database</a:t>
            </a:r>
          </a:p>
          <a:p>
            <a:pPr lvl="1"/>
            <a:endParaRPr lang="en-IN" sz="4000" i="1" dirty="0"/>
          </a:p>
          <a:p>
            <a:pPr marL="457200" lvl="1" indent="0">
              <a:buNone/>
            </a:pPr>
            <a:endParaRPr lang="en-IN" sz="4000" b="1" dirty="0">
              <a:solidFill>
                <a:srgbClr val="FF0000"/>
              </a:solidFill>
            </a:endParaRPr>
          </a:p>
          <a:p>
            <a:pPr lvl="1"/>
            <a:endParaRPr lang="en-IN" sz="4000" b="1" dirty="0">
              <a:solidFill>
                <a:srgbClr val="FF0000"/>
              </a:solidFill>
            </a:endParaRPr>
          </a:p>
        </p:txBody>
      </p:sp>
    </p:spTree>
    <p:extLst>
      <p:ext uri="{BB962C8B-B14F-4D97-AF65-F5344CB8AC3E}">
        <p14:creationId xmlns:p14="http://schemas.microsoft.com/office/powerpoint/2010/main" val="1458779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2"/>
          <p:cNvSpPr>
            <a:spLocks noGrp="1"/>
          </p:cNvSpPr>
          <p:nvPr>
            <p:ph type="title"/>
          </p:nvPr>
        </p:nvSpPr>
        <p:spPr>
          <a:xfrm>
            <a:off x="457200" y="0"/>
            <a:ext cx="8229600" cy="634082"/>
          </a:xfrm>
        </p:spPr>
        <p:txBody>
          <a:bodyPr>
            <a:normAutofit fontScale="90000"/>
          </a:bodyPr>
          <a:lstStyle/>
          <a:p>
            <a:r>
              <a:rPr lang="en-US" sz="3600" dirty="0">
                <a:solidFill>
                  <a:srgbClr val="FF0000"/>
                </a:solidFill>
              </a:rPr>
              <a:t>Region of Interest Detection</a:t>
            </a:r>
          </a:p>
        </p:txBody>
      </p:sp>
      <p:sp>
        <p:nvSpPr>
          <p:cNvPr id="68611" name="Content Placeholder 3"/>
          <p:cNvSpPr>
            <a:spLocks noGrp="1"/>
          </p:cNvSpPr>
          <p:nvPr>
            <p:ph idx="1"/>
          </p:nvPr>
        </p:nvSpPr>
        <p:spPr>
          <a:xfrm>
            <a:off x="287016" y="663747"/>
            <a:ext cx="8856984" cy="5688632"/>
          </a:xfrm>
        </p:spPr>
        <p:txBody>
          <a:bodyPr>
            <a:normAutofit/>
          </a:bodyPr>
          <a:lstStyle/>
          <a:p>
            <a:r>
              <a:rPr lang="en-IN" sz="2800" dirty="0"/>
              <a:t>A </a:t>
            </a:r>
            <a:r>
              <a:rPr lang="en-IN" sz="2800" b="1" dirty="0"/>
              <a:t>region of interest </a:t>
            </a:r>
            <a:r>
              <a:rPr lang="en-IN" sz="2800" dirty="0"/>
              <a:t>(ROI) is a portion of an image that you </a:t>
            </a:r>
            <a:r>
              <a:rPr lang="en-IN" sz="2800" b="1" dirty="0"/>
              <a:t>want to filter or operate </a:t>
            </a:r>
            <a:r>
              <a:rPr lang="en-IN" sz="2800" dirty="0"/>
              <a:t>on in some way.</a:t>
            </a:r>
          </a:p>
          <a:p>
            <a:r>
              <a:rPr lang="en-IN" sz="2800" dirty="0"/>
              <a:t>You can represent an ROI as a </a:t>
            </a:r>
            <a:r>
              <a:rPr lang="en-IN" sz="2800" b="1" dirty="0"/>
              <a:t>binary mask image</a:t>
            </a:r>
            <a:r>
              <a:rPr lang="en-IN" sz="2800" dirty="0"/>
              <a:t>. </a:t>
            </a:r>
          </a:p>
          <a:p>
            <a:r>
              <a:rPr lang="en-IN" sz="2800" dirty="0"/>
              <a:t>In the mask image, pixels that belong to the ROI are set to 1 and pixels outside the ROI are set to 0. </a:t>
            </a:r>
          </a:p>
          <a:p>
            <a:r>
              <a:rPr lang="en-IN" sz="2800" dirty="0"/>
              <a:t>The Matlab toolbox offers several options to specify ROIs and create binary masks.</a:t>
            </a:r>
          </a:p>
          <a:p>
            <a:r>
              <a:rPr lang="en-IN" sz="2800" dirty="0"/>
              <a:t>It supports a set of objects that you can use to create ROIs of many shapes, such circles, ellipses, polygons, rectangles, and hand-drawn shapes. </a:t>
            </a:r>
          </a:p>
          <a:p>
            <a:r>
              <a:rPr lang="en-IN" sz="2800" dirty="0"/>
              <a:t>After you create the objects, you can modify their </a:t>
            </a:r>
            <a:r>
              <a:rPr lang="en-IN" sz="2800" b="1" dirty="0"/>
              <a:t>shape, position, appearance, and behavior</a:t>
            </a:r>
            <a:r>
              <a:rPr lang="en-IN" sz="2800" dirty="0"/>
              <a:t>. </a:t>
            </a:r>
            <a:endParaRPr lang="en-US" sz="2800" dirty="0" err="1"/>
          </a:p>
        </p:txBody>
      </p:sp>
      <p:sp>
        <p:nvSpPr>
          <p:cNvPr id="5" name="Slide Number Placeholder 4"/>
          <p:cNvSpPr>
            <a:spLocks noGrp="1"/>
          </p:cNvSpPr>
          <p:nvPr>
            <p:ph type="sldNum" sz="quarter" idx="12"/>
          </p:nvPr>
        </p:nvSpPr>
        <p:spPr/>
        <p:txBody>
          <a:bodyPr/>
          <a:lstStyle/>
          <a:p>
            <a:pPr>
              <a:defRPr/>
            </a:pPr>
            <a:fld id="{8AFC984E-8062-4D8E-90DD-11DCFC002F85}" type="slidenum">
              <a:rPr lang="en-US" smtClean="0"/>
              <a:pPr>
                <a:defRPr/>
              </a:pPr>
              <a:t>30</a:t>
            </a:fld>
            <a:endParaRPr lang="en-US" dirty="0"/>
          </a:p>
        </p:txBody>
      </p:sp>
      <p:sp>
        <p:nvSpPr>
          <p:cNvPr id="6" name="Date Placeholder 5"/>
          <p:cNvSpPr>
            <a:spLocks noGrp="1"/>
          </p:cNvSpPr>
          <p:nvPr>
            <p:ph type="dt" sz="quarter" idx="10"/>
          </p:nvPr>
        </p:nvSpPr>
        <p:spPr/>
        <p:txBody>
          <a:bodyPr/>
          <a:lstStyle/>
          <a:p>
            <a:pPr>
              <a:defRPr/>
            </a:pPr>
            <a:r>
              <a:rPr lang="en-US"/>
              <a:t>9/3/2010</a:t>
            </a:r>
          </a:p>
        </p:txBody>
      </p:sp>
      <p:sp>
        <p:nvSpPr>
          <p:cNvPr id="7" name="Footer Placeholder 6"/>
          <p:cNvSpPr>
            <a:spLocks noGrp="1"/>
          </p:cNvSpPr>
          <p:nvPr>
            <p:ph type="ftr" sz="quarter" idx="11"/>
          </p:nvPr>
        </p:nvSpPr>
        <p:spPr/>
        <p:txBody>
          <a:bodyPr/>
          <a:lstStyle/>
          <a:p>
            <a:pPr>
              <a:defRPr/>
            </a:pPr>
            <a:r>
              <a:rPr lang="de-DE"/>
              <a:t>Phalguni Gupta, Biometrics Lab, IIT Kanpur </a:t>
            </a:r>
            <a:endParaRPr lang="en-US"/>
          </a:p>
        </p:txBody>
      </p:sp>
    </p:spTree>
    <p:extLst>
      <p:ext uri="{BB962C8B-B14F-4D97-AF65-F5344CB8AC3E}">
        <p14:creationId xmlns:p14="http://schemas.microsoft.com/office/powerpoint/2010/main" val="101441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z="3600" dirty="0">
                <a:solidFill>
                  <a:srgbClr val="FF0000"/>
                </a:solidFill>
              </a:rPr>
              <a:t>Palm print Extraction - ROI</a:t>
            </a:r>
          </a:p>
        </p:txBody>
      </p:sp>
      <p:graphicFrame>
        <p:nvGraphicFramePr>
          <p:cNvPr id="76803" name="Object 4"/>
          <p:cNvGraphicFramePr>
            <a:graphicFrameLocks noGrp="1" noChangeAspect="1"/>
          </p:cNvGraphicFramePr>
          <p:nvPr>
            <p:ph sz="half" idx="1"/>
          </p:nvPr>
        </p:nvGraphicFramePr>
        <p:xfrm>
          <a:off x="1219200" y="1981200"/>
          <a:ext cx="2357438" cy="3217863"/>
        </p:xfrm>
        <a:graphic>
          <a:graphicData uri="http://schemas.openxmlformats.org/presentationml/2006/ole">
            <mc:AlternateContent xmlns:mc="http://schemas.openxmlformats.org/markup-compatibility/2006">
              <mc:Choice xmlns:v="urn:schemas-microsoft-com:vml" Requires="v">
                <p:oleObj name="Bitmap Image" r:id="rId2" imgW="1428949" imgH="1914286" progId="PBrush">
                  <p:embed/>
                </p:oleObj>
              </mc:Choice>
              <mc:Fallback>
                <p:oleObj name="Bitmap Image" r:id="rId2" imgW="1428949" imgH="1914286" progId="PBrush">
                  <p:embed/>
                  <p:pic>
                    <p:nvPicPr>
                      <p:cNvPr id="7680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81200"/>
                        <a:ext cx="2357438" cy="32178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7680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6805" name="Text Box 7"/>
          <p:cNvSpPr txBox="1">
            <a:spLocks noChangeArrowheads="1"/>
          </p:cNvSpPr>
          <p:nvPr/>
        </p:nvSpPr>
        <p:spPr bwMode="auto">
          <a:xfrm>
            <a:off x="457200" y="5867400"/>
            <a:ext cx="365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t>Region of interest in Binary Image</a:t>
            </a:r>
          </a:p>
        </p:txBody>
      </p:sp>
      <p:sp>
        <p:nvSpPr>
          <p:cNvPr id="76806" name="Text Box 8"/>
          <p:cNvSpPr txBox="1">
            <a:spLocks noChangeArrowheads="1"/>
          </p:cNvSpPr>
          <p:nvPr/>
        </p:nvSpPr>
        <p:spPr bwMode="auto">
          <a:xfrm>
            <a:off x="4419600" y="5867400"/>
            <a:ext cx="404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t>Region of Interest in Original Image</a:t>
            </a:r>
          </a:p>
        </p:txBody>
      </p:sp>
      <p:pic>
        <p:nvPicPr>
          <p:cNvPr id="76807" name="Picture 11"/>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181600" y="1981200"/>
            <a:ext cx="2611438" cy="3206750"/>
          </a:xfrm>
        </p:spPr>
      </p:pic>
      <p:sp>
        <p:nvSpPr>
          <p:cNvPr id="8" name="Slide Number Placeholder 7"/>
          <p:cNvSpPr>
            <a:spLocks noGrp="1"/>
          </p:cNvSpPr>
          <p:nvPr>
            <p:ph type="sldNum" sz="quarter" idx="12"/>
          </p:nvPr>
        </p:nvSpPr>
        <p:spPr/>
        <p:txBody>
          <a:bodyPr/>
          <a:lstStyle/>
          <a:p>
            <a:pPr>
              <a:defRPr/>
            </a:pPr>
            <a:fld id="{D59989F3-3947-4CBB-98EC-C3DF287DE1D3}" type="slidenum">
              <a:rPr lang="en-GB" smtClean="0"/>
              <a:pPr>
                <a:defRPr/>
              </a:pPr>
              <a:t>31</a:t>
            </a:fld>
            <a:endParaRPr lang="en-GB"/>
          </a:p>
        </p:txBody>
      </p:sp>
      <p:sp>
        <p:nvSpPr>
          <p:cNvPr id="9" name="Date Placeholder 8"/>
          <p:cNvSpPr>
            <a:spLocks noGrp="1"/>
          </p:cNvSpPr>
          <p:nvPr>
            <p:ph type="dt" sz="quarter" idx="10"/>
          </p:nvPr>
        </p:nvSpPr>
        <p:spPr/>
        <p:txBody>
          <a:bodyPr/>
          <a:lstStyle/>
          <a:p>
            <a:pPr>
              <a:defRPr/>
            </a:pPr>
            <a:r>
              <a:rPr lang="en-US"/>
              <a:t>9/3/2010</a:t>
            </a:r>
          </a:p>
        </p:txBody>
      </p:sp>
      <p:sp>
        <p:nvSpPr>
          <p:cNvPr id="10" name="Footer Placeholder 9"/>
          <p:cNvSpPr>
            <a:spLocks noGrp="1"/>
          </p:cNvSpPr>
          <p:nvPr>
            <p:ph type="ftr" sz="quarter" idx="11"/>
          </p:nvPr>
        </p:nvSpPr>
        <p:spPr/>
        <p:txBody>
          <a:bodyPr/>
          <a:lstStyle/>
          <a:p>
            <a:pPr>
              <a:defRPr/>
            </a:pPr>
            <a:r>
              <a:rPr lang="de-DE"/>
              <a:t>Phalguni Gupta, Biometrics Lab, IIT Kanpur </a:t>
            </a:r>
            <a:endParaRPr lang="en-US"/>
          </a:p>
        </p:txBody>
      </p:sp>
    </p:spTree>
    <p:extLst>
      <p:ext uri="{BB962C8B-B14F-4D97-AF65-F5344CB8AC3E}">
        <p14:creationId xmlns:p14="http://schemas.microsoft.com/office/powerpoint/2010/main" val="1433405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10" y="0"/>
            <a:ext cx="8229600" cy="778098"/>
          </a:xfrm>
        </p:spPr>
        <p:txBody>
          <a:bodyPr/>
          <a:lstStyle/>
          <a:p>
            <a:r>
              <a:rPr lang="en-IN" dirty="0">
                <a:solidFill>
                  <a:srgbClr val="FF0000"/>
                </a:solidFill>
              </a:rPr>
              <a:t>Image Restoration</a:t>
            </a:r>
          </a:p>
        </p:txBody>
      </p:sp>
      <p:sp>
        <p:nvSpPr>
          <p:cNvPr id="3" name="Content Placeholder 2"/>
          <p:cNvSpPr>
            <a:spLocks noGrp="1"/>
          </p:cNvSpPr>
          <p:nvPr>
            <p:ph idx="1"/>
          </p:nvPr>
        </p:nvSpPr>
        <p:spPr>
          <a:xfrm>
            <a:off x="479310" y="980728"/>
            <a:ext cx="8229600" cy="5400600"/>
          </a:xfrm>
        </p:spPr>
        <p:txBody>
          <a:bodyPr>
            <a:normAutofit lnSpcReduction="10000"/>
          </a:bodyPr>
          <a:lstStyle/>
          <a:p>
            <a:r>
              <a:rPr lang="en-IN" b="1" dirty="0"/>
              <a:t>Image restoration</a:t>
            </a:r>
            <a:r>
              <a:rPr lang="en-IN" dirty="0"/>
              <a:t> is the operation of taking a </a:t>
            </a:r>
            <a:r>
              <a:rPr lang="en-IN" b="1" dirty="0"/>
              <a:t>corrupt/noisy</a:t>
            </a:r>
            <a:r>
              <a:rPr lang="en-IN" dirty="0"/>
              <a:t> image and estimating the clean, </a:t>
            </a:r>
            <a:r>
              <a:rPr lang="en-IN" b="1" dirty="0"/>
              <a:t>original image</a:t>
            </a:r>
            <a:r>
              <a:rPr lang="en-IN" dirty="0"/>
              <a:t>. </a:t>
            </a:r>
          </a:p>
          <a:p>
            <a:r>
              <a:rPr lang="en-IN" dirty="0"/>
              <a:t>Corruption may come in many forms such as </a:t>
            </a:r>
            <a:r>
              <a:rPr lang="en-IN" b="1" dirty="0"/>
              <a:t>motion blur, noise and camera </a:t>
            </a:r>
            <a:r>
              <a:rPr lang="en-IN" b="1" dirty="0" err="1"/>
              <a:t>mis</a:t>
            </a:r>
            <a:r>
              <a:rPr lang="en-IN" b="1" dirty="0"/>
              <a:t>-focus</a:t>
            </a:r>
            <a:r>
              <a:rPr lang="en-IN" dirty="0"/>
              <a:t>.</a:t>
            </a:r>
          </a:p>
          <a:p>
            <a:r>
              <a:rPr lang="en-IN" dirty="0"/>
              <a:t>Image restoration is performed by </a:t>
            </a:r>
            <a:r>
              <a:rPr lang="en-IN" b="1" dirty="0"/>
              <a:t>reversing</a:t>
            </a:r>
            <a:r>
              <a:rPr lang="en-IN" dirty="0"/>
              <a:t> the process that blurred the image and such is performed by imaging a point source and use the point source image, which is called the </a:t>
            </a:r>
            <a:r>
              <a:rPr lang="en-IN" b="1" dirty="0"/>
              <a:t>Point Spread Function </a:t>
            </a:r>
            <a:r>
              <a:rPr lang="en-IN" dirty="0"/>
              <a:t>(PSF) to </a:t>
            </a:r>
            <a:r>
              <a:rPr lang="en-IN" b="1" dirty="0"/>
              <a:t>restore</a:t>
            </a:r>
            <a:r>
              <a:rPr lang="en-IN" dirty="0"/>
              <a:t> the image information lost to the blurring process.</a:t>
            </a:r>
          </a:p>
        </p:txBody>
      </p:sp>
    </p:spTree>
    <p:extLst>
      <p:ext uri="{BB962C8B-B14F-4D97-AF65-F5344CB8AC3E}">
        <p14:creationId xmlns:p14="http://schemas.microsoft.com/office/powerpoint/2010/main" val="538307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IE" dirty="0">
                <a:solidFill>
                  <a:srgbClr val="FF0000"/>
                </a:solidFill>
              </a:rPr>
              <a:t>Image Restoration</a:t>
            </a:r>
            <a:endParaRPr lang="en-US" dirty="0">
              <a:solidFill>
                <a:srgbClr val="FF0000"/>
              </a:solidFill>
            </a:endParaRPr>
          </a:p>
        </p:txBody>
      </p:sp>
      <p:sp>
        <p:nvSpPr>
          <p:cNvPr id="16387" name="Rectangle 3"/>
          <p:cNvSpPr>
            <a:spLocks noGrp="1" noChangeArrowheads="1"/>
          </p:cNvSpPr>
          <p:nvPr>
            <p:ph type="body" idx="1"/>
          </p:nvPr>
        </p:nvSpPr>
        <p:spPr>
          <a:xfrm>
            <a:off x="447675" y="1340768"/>
            <a:ext cx="8229600" cy="4525963"/>
          </a:xfrm>
        </p:spPr>
        <p:txBody>
          <a:bodyPr/>
          <a:lstStyle/>
          <a:p>
            <a:pPr marL="0" indent="0" eaLnBrk="1" hangingPunct="1">
              <a:buFontTx/>
              <a:buNone/>
            </a:pPr>
            <a:r>
              <a:rPr lang="en-IE" dirty="0"/>
              <a:t>Image restoration attempts to restore images that have been degraded</a:t>
            </a:r>
          </a:p>
          <a:p>
            <a:pPr lvl="1" eaLnBrk="1" hangingPunct="1"/>
            <a:r>
              <a:rPr lang="en-IE" dirty="0"/>
              <a:t>Identify the degradation process and attempt to reverse it</a:t>
            </a:r>
          </a:p>
          <a:p>
            <a:pPr lvl="1" eaLnBrk="1" hangingPunct="1"/>
            <a:r>
              <a:rPr lang="en-IE" dirty="0"/>
              <a:t>Similar to image enhancement, but more objective</a:t>
            </a:r>
          </a:p>
          <a:p>
            <a:pPr marL="0" indent="0" eaLnBrk="1" hangingPunct="1">
              <a:buFontTx/>
              <a:buNone/>
            </a:pPr>
            <a:endParaRPr lang="en-US" dirty="0"/>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r="60216" b="49875"/>
          <a:stretch>
            <a:fillRect/>
          </a:stretch>
        </p:blipFill>
        <p:spPr bwMode="auto">
          <a:xfrm>
            <a:off x="1377950" y="4394200"/>
            <a:ext cx="2509838"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l="39734" t="50250" r="20204" b="-1212"/>
          <a:stretch>
            <a:fillRect/>
          </a:stretch>
        </p:blipFill>
        <p:spPr bwMode="auto">
          <a:xfrm>
            <a:off x="5238750" y="4394200"/>
            <a:ext cx="25273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AutoShape 6"/>
          <p:cNvSpPr>
            <a:spLocks noChangeArrowheads="1"/>
          </p:cNvSpPr>
          <p:nvPr/>
        </p:nvSpPr>
        <p:spPr bwMode="auto">
          <a:xfrm>
            <a:off x="3956050" y="5038725"/>
            <a:ext cx="1212850" cy="614363"/>
          </a:xfrm>
          <a:prstGeom prst="rightArrow">
            <a:avLst>
              <a:gd name="adj1" fmla="val 50000"/>
              <a:gd name="adj2" fmla="val 49354"/>
            </a:avLst>
          </a:prstGeom>
          <a:solidFill>
            <a:srgbClr val="000080"/>
          </a:solidFill>
          <a:ln w="12700">
            <a:solidFill>
              <a:schemeClr val="tx1"/>
            </a:solidFill>
            <a:miter lim="800000"/>
            <a:headEnd/>
            <a:tailEnd/>
          </a:ln>
        </p:spPr>
        <p:txBody>
          <a:bodyPr wrap="none" anchor="ctr"/>
          <a:lstStyle/>
          <a:p>
            <a:endParaRPr lang="el-GR"/>
          </a:p>
        </p:txBody>
      </p:sp>
    </p:spTree>
    <p:extLst>
      <p:ext uri="{BB962C8B-B14F-4D97-AF65-F5344CB8AC3E}">
        <p14:creationId xmlns:p14="http://schemas.microsoft.com/office/powerpoint/2010/main" val="3021204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Image degradations</a:t>
            </a:r>
            <a:endParaRPr lang="en-IN" dirty="0">
              <a:solidFill>
                <a:srgbClr val="FF0000"/>
              </a:solidFill>
            </a:endParaRPr>
          </a:p>
        </p:txBody>
      </p:sp>
      <p:pic>
        <p:nvPicPr>
          <p:cNvPr id="16386" name="Picture 2" descr="F:\July 2020 -Dec 2020\biometrics\images\unit 2 images\degradatio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2524" y="1600200"/>
            <a:ext cx="6418951"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144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10" y="0"/>
            <a:ext cx="8229600" cy="778098"/>
          </a:xfrm>
        </p:spPr>
        <p:txBody>
          <a:bodyPr/>
          <a:lstStyle/>
          <a:p>
            <a:r>
              <a:rPr lang="en-IN" dirty="0">
                <a:solidFill>
                  <a:srgbClr val="FF0000"/>
                </a:solidFill>
              </a:rPr>
              <a:t>Image Restoration</a:t>
            </a:r>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479310" y="1124744"/>
            <a:ext cx="8229600" cy="3064718"/>
          </a:xfrm>
          <a:prstGeom prst="rect">
            <a:avLst/>
          </a:prstGeom>
        </p:spPr>
      </p:pic>
      <p:pic>
        <p:nvPicPr>
          <p:cNvPr id="6" name="Picture 5"/>
          <p:cNvPicPr>
            <a:picLocks noChangeAspect="1"/>
          </p:cNvPicPr>
          <p:nvPr/>
        </p:nvPicPr>
        <p:blipFill>
          <a:blip r:embed="rId3"/>
          <a:stretch>
            <a:fillRect/>
          </a:stretch>
        </p:blipFill>
        <p:spPr>
          <a:xfrm>
            <a:off x="957706" y="4365104"/>
            <a:ext cx="7272808" cy="1852917"/>
          </a:xfrm>
          <a:prstGeom prst="rect">
            <a:avLst/>
          </a:prstGeom>
        </p:spPr>
      </p:pic>
    </p:spTree>
    <p:extLst>
      <p:ext uri="{BB962C8B-B14F-4D97-AF65-F5344CB8AC3E}">
        <p14:creationId xmlns:p14="http://schemas.microsoft.com/office/powerpoint/2010/main" val="2613582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l-GR" sz="1400"/>
              <a:t>Image Segmentation</a:t>
            </a:r>
          </a:p>
        </p:txBody>
      </p:sp>
      <p:sp>
        <p:nvSpPr>
          <p:cNvPr id="20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4451FD6-98B1-4AA6-86FF-00A2B074800A}" type="slidenum">
              <a:rPr lang="el-GR" sz="1400"/>
              <a:pPr eaLnBrk="1" hangingPunct="1"/>
              <a:t>36</a:t>
            </a:fld>
            <a:endParaRPr lang="el-GR" sz="1400"/>
          </a:p>
        </p:txBody>
      </p:sp>
      <p:sp>
        <p:nvSpPr>
          <p:cNvPr id="2053" name="Rectangle 2"/>
          <p:cNvSpPr>
            <a:spLocks noGrp="1" noChangeArrowheads="1"/>
          </p:cNvSpPr>
          <p:nvPr>
            <p:ph type="title"/>
          </p:nvPr>
        </p:nvSpPr>
        <p:spPr>
          <a:xfrm>
            <a:off x="457200" y="265585"/>
            <a:ext cx="8229600" cy="1143000"/>
          </a:xfrm>
        </p:spPr>
        <p:txBody>
          <a:bodyPr/>
          <a:lstStyle/>
          <a:p>
            <a:pPr eaLnBrk="1" hangingPunct="1"/>
            <a:r>
              <a:rPr lang="en-US" dirty="0">
                <a:solidFill>
                  <a:srgbClr val="FF0000"/>
                </a:solidFill>
              </a:rPr>
              <a:t>Image Segmentation</a:t>
            </a:r>
            <a:endParaRPr lang="el-GR" dirty="0">
              <a:solidFill>
                <a:srgbClr val="FF0000"/>
              </a:solidFill>
            </a:endParaRPr>
          </a:p>
        </p:txBody>
      </p:sp>
      <p:sp>
        <p:nvSpPr>
          <p:cNvPr id="2054" name="Rectangle 3"/>
          <p:cNvSpPr>
            <a:spLocks noGrp="1" noChangeArrowheads="1"/>
          </p:cNvSpPr>
          <p:nvPr>
            <p:ph type="body" idx="1"/>
          </p:nvPr>
        </p:nvSpPr>
        <p:spPr>
          <a:xfrm>
            <a:off x="457200" y="1600200"/>
            <a:ext cx="8229600" cy="4756150"/>
          </a:xfrm>
        </p:spPr>
        <p:txBody>
          <a:bodyPr>
            <a:normAutofit lnSpcReduction="10000"/>
          </a:bodyPr>
          <a:lstStyle/>
          <a:p>
            <a:r>
              <a:rPr lang="en-US" sz="2800" dirty="0"/>
              <a:t>Goal of Segmentation to </a:t>
            </a:r>
            <a:r>
              <a:rPr lang="en-US" sz="2800" b="1" dirty="0"/>
              <a:t>simplify</a:t>
            </a:r>
            <a:r>
              <a:rPr lang="en-US" sz="2800" dirty="0"/>
              <a:t> and/or </a:t>
            </a:r>
            <a:r>
              <a:rPr lang="en-US" sz="2800" b="1" dirty="0"/>
              <a:t>change</a:t>
            </a:r>
            <a:r>
              <a:rPr lang="en-US" sz="2800" dirty="0"/>
              <a:t> the </a:t>
            </a:r>
            <a:r>
              <a:rPr lang="en-US" sz="2800" b="1" dirty="0"/>
              <a:t>representation</a:t>
            </a:r>
            <a:r>
              <a:rPr lang="en-US" sz="2800" dirty="0"/>
              <a:t> of an image into something that is more </a:t>
            </a:r>
            <a:r>
              <a:rPr lang="en-US" sz="2800" b="1" dirty="0"/>
              <a:t>meaningful</a:t>
            </a:r>
            <a:r>
              <a:rPr lang="en-US" sz="2800" dirty="0"/>
              <a:t> and </a:t>
            </a:r>
            <a:r>
              <a:rPr lang="en-US" sz="2800" b="1" dirty="0"/>
              <a:t>easier </a:t>
            </a:r>
            <a:r>
              <a:rPr lang="en-US" sz="2800" dirty="0"/>
              <a:t>to </a:t>
            </a:r>
            <a:r>
              <a:rPr lang="en-US" sz="2800" b="1" dirty="0"/>
              <a:t>analyze</a:t>
            </a:r>
            <a:r>
              <a:rPr lang="en-US" sz="2800" dirty="0"/>
              <a:t>.</a:t>
            </a:r>
          </a:p>
          <a:p>
            <a:r>
              <a:rPr lang="en-IN" sz="2800" dirty="0"/>
              <a:t>Image segmentation is a method in which a digital image is </a:t>
            </a:r>
            <a:r>
              <a:rPr lang="en-IN" sz="2800" b="1" dirty="0"/>
              <a:t>broken</a:t>
            </a:r>
            <a:r>
              <a:rPr lang="en-IN" sz="2800" dirty="0"/>
              <a:t> down into various </a:t>
            </a:r>
            <a:r>
              <a:rPr lang="en-IN" sz="2800" b="1" dirty="0"/>
              <a:t>subgroups</a:t>
            </a:r>
            <a:r>
              <a:rPr lang="en-IN" sz="2800" dirty="0"/>
              <a:t> called </a:t>
            </a:r>
            <a:r>
              <a:rPr lang="en-IN" sz="2800" b="1" dirty="0"/>
              <a:t>Image segments </a:t>
            </a:r>
            <a:r>
              <a:rPr lang="en-IN" sz="2800" dirty="0"/>
              <a:t>which helps in </a:t>
            </a:r>
            <a:r>
              <a:rPr lang="en-IN" sz="2800" b="1" dirty="0"/>
              <a:t>reducing</a:t>
            </a:r>
            <a:r>
              <a:rPr lang="en-IN" sz="2800" dirty="0"/>
              <a:t> the </a:t>
            </a:r>
            <a:r>
              <a:rPr lang="en-IN" sz="2800" b="1" dirty="0"/>
              <a:t>complexity</a:t>
            </a:r>
            <a:r>
              <a:rPr lang="en-IN" sz="2800" dirty="0"/>
              <a:t> of the image to make further processing or analysis of the image simpler. </a:t>
            </a:r>
          </a:p>
          <a:p>
            <a:r>
              <a:rPr lang="en-IN" sz="2800" dirty="0"/>
              <a:t>Segmentation is </a:t>
            </a:r>
            <a:r>
              <a:rPr lang="en-IN" sz="2800" b="1" dirty="0"/>
              <a:t>assigning labels to pixels</a:t>
            </a:r>
            <a:r>
              <a:rPr lang="en-IN" sz="2800" dirty="0"/>
              <a:t>. </a:t>
            </a:r>
          </a:p>
          <a:p>
            <a:r>
              <a:rPr lang="en-IN" sz="2800" dirty="0"/>
              <a:t>All picture elements or pixels belonging to the </a:t>
            </a:r>
            <a:r>
              <a:rPr lang="en-IN" sz="2800" b="1" dirty="0"/>
              <a:t>same</a:t>
            </a:r>
            <a:r>
              <a:rPr lang="en-IN" sz="2800" dirty="0"/>
              <a:t> </a:t>
            </a:r>
            <a:r>
              <a:rPr lang="en-IN" sz="2800" b="1" dirty="0"/>
              <a:t>category</a:t>
            </a:r>
            <a:r>
              <a:rPr lang="en-IN" sz="2800" dirty="0"/>
              <a:t> have a </a:t>
            </a:r>
            <a:r>
              <a:rPr lang="en-IN" sz="2800" b="1" dirty="0"/>
              <a:t>common label </a:t>
            </a:r>
            <a:r>
              <a:rPr lang="en-IN" sz="2800" dirty="0"/>
              <a:t>assigned to them.</a:t>
            </a:r>
          </a:p>
        </p:txBody>
      </p:sp>
    </p:spTree>
    <p:extLst>
      <p:ext uri="{BB962C8B-B14F-4D97-AF65-F5344CB8AC3E}">
        <p14:creationId xmlns:p14="http://schemas.microsoft.com/office/powerpoint/2010/main" val="352434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l-GR" sz="1400"/>
              <a:t>Image Segmentation</a:t>
            </a:r>
          </a:p>
        </p:txBody>
      </p:sp>
      <p:sp>
        <p:nvSpPr>
          <p:cNvPr id="20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4451FD6-98B1-4AA6-86FF-00A2B074800A}" type="slidenum">
              <a:rPr lang="el-GR" sz="1400"/>
              <a:pPr eaLnBrk="1" hangingPunct="1"/>
              <a:t>37</a:t>
            </a:fld>
            <a:endParaRPr lang="el-GR" sz="1400"/>
          </a:p>
        </p:txBody>
      </p:sp>
      <p:sp>
        <p:nvSpPr>
          <p:cNvPr id="2053" name="Rectangle 2"/>
          <p:cNvSpPr>
            <a:spLocks noGrp="1" noChangeArrowheads="1"/>
          </p:cNvSpPr>
          <p:nvPr>
            <p:ph type="title"/>
          </p:nvPr>
        </p:nvSpPr>
        <p:spPr>
          <a:xfrm>
            <a:off x="457200" y="265585"/>
            <a:ext cx="8229600" cy="1143000"/>
          </a:xfrm>
        </p:spPr>
        <p:txBody>
          <a:bodyPr/>
          <a:lstStyle/>
          <a:p>
            <a:pPr eaLnBrk="1" hangingPunct="1"/>
            <a:r>
              <a:rPr lang="en-US" dirty="0">
                <a:solidFill>
                  <a:srgbClr val="FF0000"/>
                </a:solidFill>
              </a:rPr>
              <a:t>Image Segmentation</a:t>
            </a:r>
            <a:endParaRPr lang="el-GR" dirty="0">
              <a:solidFill>
                <a:srgbClr val="FF0000"/>
              </a:solidFill>
            </a:endParaRPr>
          </a:p>
        </p:txBody>
      </p:sp>
      <p:sp>
        <p:nvSpPr>
          <p:cNvPr id="2054" name="Rectangle 3"/>
          <p:cNvSpPr>
            <a:spLocks noGrp="1" noChangeArrowheads="1"/>
          </p:cNvSpPr>
          <p:nvPr>
            <p:ph type="body" idx="1"/>
          </p:nvPr>
        </p:nvSpPr>
        <p:spPr>
          <a:xfrm>
            <a:off x="457200" y="1600200"/>
            <a:ext cx="8229600" cy="4756150"/>
          </a:xfrm>
        </p:spPr>
        <p:txBody>
          <a:bodyPr>
            <a:normAutofit/>
          </a:bodyPr>
          <a:lstStyle/>
          <a:p>
            <a:r>
              <a:rPr lang="en-IN" sz="2800" dirty="0"/>
              <a:t>For example: Let’s take a problem where the picture has to be provided as input for object detection. </a:t>
            </a:r>
          </a:p>
          <a:p>
            <a:r>
              <a:rPr lang="en-IN" sz="2800" dirty="0"/>
              <a:t>Rather than processing the whole image, the detector can be inputted with a </a:t>
            </a:r>
            <a:r>
              <a:rPr lang="en-IN" sz="2800" b="1" dirty="0"/>
              <a:t>region selected </a:t>
            </a:r>
            <a:r>
              <a:rPr lang="en-IN" sz="2800" dirty="0"/>
              <a:t>by a segmentation algorithm. </a:t>
            </a:r>
          </a:p>
          <a:p>
            <a:r>
              <a:rPr lang="en-IN" sz="2800" dirty="0"/>
              <a:t>This will prevent the detector from processing the whole image thereby reducing inference time.</a:t>
            </a:r>
          </a:p>
        </p:txBody>
      </p:sp>
      <p:pic>
        <p:nvPicPr>
          <p:cNvPr id="2" name="Picture 1"/>
          <p:cNvPicPr>
            <a:picLocks noChangeAspect="1"/>
          </p:cNvPicPr>
          <p:nvPr/>
        </p:nvPicPr>
        <p:blipFill>
          <a:blip r:embed="rId2"/>
          <a:stretch>
            <a:fillRect/>
          </a:stretch>
        </p:blipFill>
        <p:spPr>
          <a:xfrm>
            <a:off x="899592" y="4786494"/>
            <a:ext cx="7224489" cy="1367583"/>
          </a:xfrm>
          <a:prstGeom prst="rect">
            <a:avLst/>
          </a:prstGeom>
        </p:spPr>
      </p:pic>
    </p:spTree>
    <p:extLst>
      <p:ext uri="{BB962C8B-B14F-4D97-AF65-F5344CB8AC3E}">
        <p14:creationId xmlns:p14="http://schemas.microsoft.com/office/powerpoint/2010/main" val="41657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l-GR" sz="1400"/>
              <a:t>Image Segmentation</a:t>
            </a:r>
          </a:p>
        </p:txBody>
      </p:sp>
      <p:sp>
        <p:nvSpPr>
          <p:cNvPr id="20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4451FD6-98B1-4AA6-86FF-00A2B074800A}" type="slidenum">
              <a:rPr lang="el-GR" sz="1400"/>
              <a:pPr eaLnBrk="1" hangingPunct="1"/>
              <a:t>38</a:t>
            </a:fld>
            <a:endParaRPr lang="el-GR" sz="1400"/>
          </a:p>
        </p:txBody>
      </p:sp>
      <p:sp>
        <p:nvSpPr>
          <p:cNvPr id="2053" name="Rectangle 2"/>
          <p:cNvSpPr>
            <a:spLocks noGrp="1" noChangeArrowheads="1"/>
          </p:cNvSpPr>
          <p:nvPr>
            <p:ph type="title"/>
          </p:nvPr>
        </p:nvSpPr>
        <p:spPr>
          <a:xfrm>
            <a:off x="457200" y="265585"/>
            <a:ext cx="8229600" cy="1143000"/>
          </a:xfrm>
        </p:spPr>
        <p:txBody>
          <a:bodyPr/>
          <a:lstStyle/>
          <a:p>
            <a:pPr eaLnBrk="1" hangingPunct="1"/>
            <a:r>
              <a:rPr lang="en-US" dirty="0">
                <a:solidFill>
                  <a:srgbClr val="FF0000"/>
                </a:solidFill>
              </a:rPr>
              <a:t>Approaches in Image Segmentation</a:t>
            </a:r>
            <a:endParaRPr lang="el-GR" dirty="0">
              <a:solidFill>
                <a:srgbClr val="FF0000"/>
              </a:solidFill>
            </a:endParaRPr>
          </a:p>
        </p:txBody>
      </p:sp>
      <p:sp>
        <p:nvSpPr>
          <p:cNvPr id="2054" name="Rectangle 3"/>
          <p:cNvSpPr>
            <a:spLocks noGrp="1" noChangeArrowheads="1"/>
          </p:cNvSpPr>
          <p:nvPr>
            <p:ph type="body" idx="1"/>
          </p:nvPr>
        </p:nvSpPr>
        <p:spPr>
          <a:xfrm>
            <a:off x="457200" y="1600200"/>
            <a:ext cx="8229600" cy="4756150"/>
          </a:xfrm>
        </p:spPr>
        <p:txBody>
          <a:bodyPr>
            <a:normAutofit lnSpcReduction="10000"/>
          </a:bodyPr>
          <a:lstStyle/>
          <a:p>
            <a:r>
              <a:rPr lang="en-IN" sz="2800" b="1" dirty="0"/>
              <a:t>Similarity approach</a:t>
            </a:r>
            <a:r>
              <a:rPr lang="en-IN" sz="2800" dirty="0"/>
              <a:t>: This approach is based on detecting </a:t>
            </a:r>
            <a:r>
              <a:rPr lang="en-IN" sz="2800" b="1" dirty="0"/>
              <a:t>similarity between image pixels </a:t>
            </a:r>
            <a:r>
              <a:rPr lang="en-IN" sz="2800" dirty="0"/>
              <a:t>to form a segment, based on a </a:t>
            </a:r>
            <a:r>
              <a:rPr lang="en-IN" sz="2800" b="1" dirty="0"/>
              <a:t>threshold.</a:t>
            </a:r>
            <a:r>
              <a:rPr lang="en-IN" sz="2800" dirty="0"/>
              <a:t> ML algorithms like clustering are based on this type of approach to segment an image.</a:t>
            </a:r>
          </a:p>
          <a:p>
            <a:r>
              <a:rPr lang="en-IN" sz="2800" b="1" dirty="0"/>
              <a:t>Discontinuity approach</a:t>
            </a:r>
            <a:r>
              <a:rPr lang="en-IN" sz="2800" dirty="0"/>
              <a:t>: This approach relies on the </a:t>
            </a:r>
            <a:r>
              <a:rPr lang="en-IN" sz="2800" b="1" dirty="0"/>
              <a:t>discontinuity of pixel intensity values </a:t>
            </a:r>
            <a:r>
              <a:rPr lang="en-IN" sz="2800" dirty="0"/>
              <a:t>of the image. Line, Point, and Edge Detection techniques use this type of approach for obtaining intermediate segmentation results which can be later processed to obtain the final segmented image</a:t>
            </a:r>
          </a:p>
        </p:txBody>
      </p:sp>
    </p:spTree>
    <p:extLst>
      <p:ext uri="{BB962C8B-B14F-4D97-AF65-F5344CB8AC3E}">
        <p14:creationId xmlns:p14="http://schemas.microsoft.com/office/powerpoint/2010/main" val="1941245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l-GR" sz="1400"/>
              <a:t>Image Segmentation</a:t>
            </a:r>
          </a:p>
        </p:txBody>
      </p:sp>
      <p:sp>
        <p:nvSpPr>
          <p:cNvPr id="20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4451FD6-98B1-4AA6-86FF-00A2B074800A}" type="slidenum">
              <a:rPr lang="el-GR" sz="1400"/>
              <a:pPr eaLnBrk="1" hangingPunct="1"/>
              <a:t>39</a:t>
            </a:fld>
            <a:endParaRPr lang="el-GR" sz="1400"/>
          </a:p>
        </p:txBody>
      </p:sp>
      <p:sp>
        <p:nvSpPr>
          <p:cNvPr id="2053" name="Rectangle 2"/>
          <p:cNvSpPr>
            <a:spLocks noGrp="1" noChangeArrowheads="1"/>
          </p:cNvSpPr>
          <p:nvPr>
            <p:ph type="title"/>
          </p:nvPr>
        </p:nvSpPr>
        <p:spPr>
          <a:xfrm>
            <a:off x="457200" y="265585"/>
            <a:ext cx="8229600" cy="1143000"/>
          </a:xfrm>
        </p:spPr>
        <p:txBody>
          <a:bodyPr/>
          <a:lstStyle/>
          <a:p>
            <a:pPr eaLnBrk="1" hangingPunct="1"/>
            <a:r>
              <a:rPr lang="en-US" dirty="0">
                <a:solidFill>
                  <a:srgbClr val="FF0000"/>
                </a:solidFill>
              </a:rPr>
              <a:t>Image Segmentation Techniques</a:t>
            </a:r>
            <a:endParaRPr lang="el-GR" dirty="0">
              <a:solidFill>
                <a:srgbClr val="FF0000"/>
              </a:solidFill>
            </a:endParaRPr>
          </a:p>
        </p:txBody>
      </p:sp>
      <p:sp>
        <p:nvSpPr>
          <p:cNvPr id="2054" name="Rectangle 3"/>
          <p:cNvSpPr>
            <a:spLocks noGrp="1" noChangeArrowheads="1"/>
          </p:cNvSpPr>
          <p:nvPr>
            <p:ph type="body" idx="1"/>
          </p:nvPr>
        </p:nvSpPr>
        <p:spPr>
          <a:xfrm>
            <a:off x="457200" y="1600200"/>
            <a:ext cx="8229600" cy="4756150"/>
          </a:xfrm>
        </p:spPr>
        <p:txBody>
          <a:bodyPr>
            <a:normAutofit/>
          </a:bodyPr>
          <a:lstStyle/>
          <a:p>
            <a:pPr>
              <a:buFont typeface="+mj-lt"/>
              <a:buAutoNum type="arabicPeriod"/>
            </a:pPr>
            <a:r>
              <a:rPr lang="en-IN" sz="2800" dirty="0">
                <a:solidFill>
                  <a:srgbClr val="292929"/>
                </a:solidFill>
                <a:latin typeface="source-serif-pro"/>
              </a:rPr>
              <a:t>Threshold Based Segmentation</a:t>
            </a:r>
          </a:p>
          <a:p>
            <a:pPr>
              <a:buFont typeface="+mj-lt"/>
              <a:buAutoNum type="arabicPeriod"/>
            </a:pPr>
            <a:r>
              <a:rPr lang="en-IN" sz="2800" dirty="0">
                <a:solidFill>
                  <a:srgbClr val="292929"/>
                </a:solidFill>
                <a:latin typeface="source-serif-pro"/>
              </a:rPr>
              <a:t>Edge Based Segmentation</a:t>
            </a:r>
          </a:p>
          <a:p>
            <a:pPr>
              <a:buFont typeface="+mj-lt"/>
              <a:buAutoNum type="arabicPeriod"/>
            </a:pPr>
            <a:r>
              <a:rPr lang="en-IN" sz="2800" dirty="0">
                <a:solidFill>
                  <a:srgbClr val="292929"/>
                </a:solidFill>
                <a:latin typeface="source-serif-pro"/>
              </a:rPr>
              <a:t>Region-Based Segmentation</a:t>
            </a:r>
          </a:p>
          <a:p>
            <a:pPr>
              <a:buFont typeface="+mj-lt"/>
              <a:buAutoNum type="arabicPeriod"/>
            </a:pPr>
            <a:r>
              <a:rPr lang="en-IN" sz="2800" dirty="0">
                <a:solidFill>
                  <a:srgbClr val="292929"/>
                </a:solidFill>
                <a:latin typeface="source-serif-pro"/>
              </a:rPr>
              <a:t>Clustering Based Segmentation</a:t>
            </a:r>
          </a:p>
          <a:p>
            <a:pPr>
              <a:buFont typeface="+mj-lt"/>
              <a:buAutoNum type="arabicPeriod"/>
            </a:pPr>
            <a:r>
              <a:rPr lang="en-IN" sz="2800" dirty="0">
                <a:solidFill>
                  <a:srgbClr val="292929"/>
                </a:solidFill>
                <a:latin typeface="source-serif-pro"/>
              </a:rPr>
              <a:t>Artificial Neural Network Based Segmentation</a:t>
            </a:r>
          </a:p>
          <a:p>
            <a:endParaRPr lang="en-IN" sz="2800" dirty="0"/>
          </a:p>
        </p:txBody>
      </p:sp>
    </p:spTree>
    <p:extLst>
      <p:ext uri="{BB962C8B-B14F-4D97-AF65-F5344CB8AC3E}">
        <p14:creationId xmlns:p14="http://schemas.microsoft.com/office/powerpoint/2010/main" val="1612045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Biometric</a:t>
            </a:r>
            <a:r>
              <a:rPr lang="en-US" dirty="0"/>
              <a:t> </a:t>
            </a:r>
            <a:r>
              <a:rPr lang="en-US" dirty="0">
                <a:solidFill>
                  <a:srgbClr val="FF0000"/>
                </a:solidFill>
              </a:rPr>
              <a:t>sensors</a:t>
            </a:r>
            <a:endParaRPr lang="en-IN" dirty="0">
              <a:solidFill>
                <a:srgbClr val="FF0000"/>
              </a:solidFill>
            </a:endParaRPr>
          </a:p>
        </p:txBody>
      </p:sp>
      <p:sp>
        <p:nvSpPr>
          <p:cNvPr id="3" name="Content Placeholder 2"/>
          <p:cNvSpPr>
            <a:spLocks noGrp="1"/>
          </p:cNvSpPr>
          <p:nvPr>
            <p:ph idx="1"/>
          </p:nvPr>
        </p:nvSpPr>
        <p:spPr>
          <a:xfrm>
            <a:off x="457200" y="1600200"/>
            <a:ext cx="8579296" cy="4525963"/>
          </a:xfrm>
        </p:spPr>
        <p:txBody>
          <a:bodyPr>
            <a:normAutofit lnSpcReduction="10000"/>
          </a:bodyPr>
          <a:lstStyle/>
          <a:p>
            <a:r>
              <a:rPr lang="en-US" dirty="0"/>
              <a:t>A biometric sensor is a </a:t>
            </a:r>
            <a:r>
              <a:rPr lang="en-US" b="1" dirty="0"/>
              <a:t>transducer</a:t>
            </a:r>
            <a:r>
              <a:rPr lang="en-US" dirty="0"/>
              <a:t> that changes a biometric </a:t>
            </a:r>
            <a:r>
              <a:rPr lang="en-US" b="1" dirty="0"/>
              <a:t>traits</a:t>
            </a:r>
            <a:r>
              <a:rPr lang="en-US" dirty="0"/>
              <a:t> of a person into an </a:t>
            </a:r>
            <a:r>
              <a:rPr lang="en-US" b="1" dirty="0"/>
              <a:t>electrical signal</a:t>
            </a:r>
            <a:r>
              <a:rPr lang="en-US" dirty="0"/>
              <a:t>.</a:t>
            </a:r>
          </a:p>
          <a:p>
            <a:r>
              <a:rPr lang="en-IN" dirty="0"/>
              <a:t>Every biometric device requires at least </a:t>
            </a:r>
            <a:r>
              <a:rPr lang="en-IN" b="1" dirty="0"/>
              <a:t>one type </a:t>
            </a:r>
            <a:r>
              <a:rPr lang="en-IN" dirty="0"/>
              <a:t>of sensor</a:t>
            </a:r>
          </a:p>
          <a:p>
            <a:r>
              <a:rPr lang="en-IN" dirty="0"/>
              <a:t>The working of a sensor may be based on the measurement of </a:t>
            </a:r>
            <a:r>
              <a:rPr lang="en-IN" b="1" dirty="0"/>
              <a:t>one or more physical quantities </a:t>
            </a:r>
            <a:r>
              <a:rPr lang="en-IN" dirty="0"/>
              <a:t>like light intensity, capacitance, temperature, image, etc.</a:t>
            </a:r>
          </a:p>
        </p:txBody>
      </p:sp>
    </p:spTree>
    <p:extLst>
      <p:ext uri="{BB962C8B-B14F-4D97-AF65-F5344CB8AC3E}">
        <p14:creationId xmlns:p14="http://schemas.microsoft.com/office/powerpoint/2010/main" val="655513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l-GR" sz="1400"/>
              <a:t>Image Segmentation</a:t>
            </a:r>
          </a:p>
        </p:txBody>
      </p:sp>
      <p:sp>
        <p:nvSpPr>
          <p:cNvPr id="20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4451FD6-98B1-4AA6-86FF-00A2B074800A}" type="slidenum">
              <a:rPr lang="el-GR" sz="1400"/>
              <a:pPr eaLnBrk="1" hangingPunct="1"/>
              <a:t>40</a:t>
            </a:fld>
            <a:endParaRPr lang="el-GR" sz="1400"/>
          </a:p>
        </p:txBody>
      </p:sp>
      <p:sp>
        <p:nvSpPr>
          <p:cNvPr id="2053" name="Rectangle 2"/>
          <p:cNvSpPr>
            <a:spLocks noGrp="1" noChangeArrowheads="1"/>
          </p:cNvSpPr>
          <p:nvPr>
            <p:ph type="title"/>
          </p:nvPr>
        </p:nvSpPr>
        <p:spPr>
          <a:xfrm>
            <a:off x="457200" y="265585"/>
            <a:ext cx="8229600" cy="1143000"/>
          </a:xfrm>
        </p:spPr>
        <p:txBody>
          <a:bodyPr/>
          <a:lstStyle/>
          <a:p>
            <a:r>
              <a:rPr lang="en-US" dirty="0">
                <a:solidFill>
                  <a:srgbClr val="FF0000"/>
                </a:solidFill>
              </a:rPr>
              <a:t>Threshold based Segmentation</a:t>
            </a:r>
            <a:endParaRPr lang="el-GR" dirty="0">
              <a:solidFill>
                <a:srgbClr val="FF0000"/>
              </a:solidFill>
            </a:endParaRPr>
          </a:p>
        </p:txBody>
      </p:sp>
      <p:sp>
        <p:nvSpPr>
          <p:cNvPr id="7" name="Rectangle 3"/>
          <p:cNvSpPr txBox="1">
            <a:spLocks noChangeArrowheads="1"/>
          </p:cNvSpPr>
          <p:nvPr/>
        </p:nvSpPr>
        <p:spPr>
          <a:xfrm>
            <a:off x="457200" y="1600200"/>
            <a:ext cx="8229600" cy="47561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800" dirty="0"/>
              <a:t>Image thresholding segmentation is a simple form of image segmentation. </a:t>
            </a:r>
          </a:p>
          <a:p>
            <a:r>
              <a:rPr lang="en-IN" sz="2800" dirty="0"/>
              <a:t>It is a way to create a </a:t>
            </a:r>
            <a:r>
              <a:rPr lang="en-IN" sz="2800" b="1" dirty="0"/>
              <a:t>binary</a:t>
            </a:r>
            <a:r>
              <a:rPr lang="en-IN" sz="2800" dirty="0"/>
              <a:t> or </a:t>
            </a:r>
            <a:r>
              <a:rPr lang="en-IN" sz="2800" b="1" dirty="0"/>
              <a:t>multi-color image </a:t>
            </a:r>
            <a:r>
              <a:rPr lang="en-IN" sz="2800" dirty="0"/>
              <a:t>based on setting </a:t>
            </a:r>
            <a:r>
              <a:rPr lang="en-IN" sz="2800" b="1" dirty="0"/>
              <a:t>a threshold </a:t>
            </a:r>
            <a:r>
              <a:rPr lang="en-IN" sz="2800" dirty="0"/>
              <a:t>value on the </a:t>
            </a:r>
            <a:r>
              <a:rPr lang="en-IN" sz="2800" b="1" dirty="0"/>
              <a:t>pixel intensity</a:t>
            </a:r>
            <a:r>
              <a:rPr lang="en-IN" sz="2800" dirty="0"/>
              <a:t> of the original image</a:t>
            </a:r>
          </a:p>
          <a:p>
            <a:r>
              <a:rPr lang="en-IN" sz="2800" dirty="0"/>
              <a:t>In this thresholding process, we will consider the </a:t>
            </a:r>
            <a:r>
              <a:rPr lang="en-IN" sz="2800" b="1" dirty="0"/>
              <a:t>intensity histogram </a:t>
            </a:r>
            <a:r>
              <a:rPr lang="en-IN" sz="2800" dirty="0"/>
              <a:t>of all the pixels in the image. </a:t>
            </a:r>
          </a:p>
          <a:p>
            <a:r>
              <a:rPr lang="en-IN" sz="2800" dirty="0"/>
              <a:t>Then we will set a threshold to </a:t>
            </a:r>
            <a:r>
              <a:rPr lang="en-IN" sz="2800" b="1" dirty="0"/>
              <a:t>divide</a:t>
            </a:r>
            <a:r>
              <a:rPr lang="en-IN" sz="2800" dirty="0"/>
              <a:t> the image into sections. </a:t>
            </a:r>
          </a:p>
        </p:txBody>
      </p:sp>
    </p:spTree>
    <p:extLst>
      <p:ext uri="{BB962C8B-B14F-4D97-AF65-F5344CB8AC3E}">
        <p14:creationId xmlns:p14="http://schemas.microsoft.com/office/powerpoint/2010/main" val="3114780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l-GR" sz="1400"/>
              <a:t>Image Segmentation</a:t>
            </a:r>
          </a:p>
        </p:txBody>
      </p:sp>
      <p:sp>
        <p:nvSpPr>
          <p:cNvPr id="20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4451FD6-98B1-4AA6-86FF-00A2B074800A}" type="slidenum">
              <a:rPr lang="el-GR" sz="1400"/>
              <a:pPr eaLnBrk="1" hangingPunct="1"/>
              <a:t>41</a:t>
            </a:fld>
            <a:endParaRPr lang="el-GR" sz="1400"/>
          </a:p>
        </p:txBody>
      </p:sp>
      <p:sp>
        <p:nvSpPr>
          <p:cNvPr id="2053" name="Rectangle 2"/>
          <p:cNvSpPr>
            <a:spLocks noGrp="1" noChangeArrowheads="1"/>
          </p:cNvSpPr>
          <p:nvPr>
            <p:ph type="title"/>
          </p:nvPr>
        </p:nvSpPr>
        <p:spPr>
          <a:xfrm>
            <a:off x="457200" y="265585"/>
            <a:ext cx="8229600" cy="1143000"/>
          </a:xfrm>
        </p:spPr>
        <p:txBody>
          <a:bodyPr/>
          <a:lstStyle/>
          <a:p>
            <a:r>
              <a:rPr lang="en-US" dirty="0">
                <a:solidFill>
                  <a:srgbClr val="FF0000"/>
                </a:solidFill>
              </a:rPr>
              <a:t>Threshold based Segmentation</a:t>
            </a:r>
            <a:endParaRPr lang="el-GR" dirty="0">
              <a:solidFill>
                <a:srgbClr val="FF0000"/>
              </a:solidFill>
            </a:endParaRPr>
          </a:p>
        </p:txBody>
      </p:sp>
      <p:sp>
        <p:nvSpPr>
          <p:cNvPr id="7" name="Rectangle 3"/>
          <p:cNvSpPr txBox="1">
            <a:spLocks noChangeArrowheads="1"/>
          </p:cNvSpPr>
          <p:nvPr/>
        </p:nvSpPr>
        <p:spPr>
          <a:xfrm>
            <a:off x="457200" y="1600200"/>
            <a:ext cx="8229600" cy="47561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800" dirty="0"/>
              <a:t>For example, considering image pixels ranging from 0 to 255, we set a </a:t>
            </a:r>
            <a:r>
              <a:rPr lang="en-IN" sz="2800" b="1" dirty="0"/>
              <a:t>threshold</a:t>
            </a:r>
            <a:r>
              <a:rPr lang="en-IN" sz="2800" dirty="0"/>
              <a:t> of </a:t>
            </a:r>
            <a:r>
              <a:rPr lang="en-IN" sz="2800" b="1" dirty="0"/>
              <a:t>60</a:t>
            </a:r>
            <a:r>
              <a:rPr lang="en-IN" sz="2800" dirty="0"/>
              <a:t>. </a:t>
            </a:r>
          </a:p>
          <a:p>
            <a:r>
              <a:rPr lang="en-IN" sz="2800" dirty="0"/>
              <a:t>So all the pixels with values </a:t>
            </a:r>
            <a:r>
              <a:rPr lang="en-IN" sz="2800" b="1" dirty="0"/>
              <a:t>less than or equal </a:t>
            </a:r>
            <a:r>
              <a:rPr lang="en-IN" sz="2800" dirty="0"/>
              <a:t>to 60 will be provided with a value of 0(</a:t>
            </a:r>
            <a:r>
              <a:rPr lang="en-IN" sz="2800" b="1" dirty="0"/>
              <a:t>black</a:t>
            </a:r>
            <a:r>
              <a:rPr lang="en-IN" sz="2800" dirty="0"/>
              <a:t>) and all the pixels with a value </a:t>
            </a:r>
            <a:r>
              <a:rPr lang="en-IN" sz="2800" b="1" dirty="0"/>
              <a:t>greater than </a:t>
            </a:r>
            <a:r>
              <a:rPr lang="en-IN" sz="2800" dirty="0"/>
              <a:t>60 will be provided with a value of 255(</a:t>
            </a:r>
            <a:r>
              <a:rPr lang="en-IN" sz="2800" b="1" dirty="0"/>
              <a:t>white</a:t>
            </a:r>
            <a:r>
              <a:rPr lang="en-IN" sz="2800" dirty="0"/>
              <a:t>).</a:t>
            </a:r>
          </a:p>
          <a:p>
            <a:r>
              <a:rPr lang="en-IN" sz="2800" dirty="0"/>
              <a:t>But this threshold has to be perfectly set to segment an image into an object and a background.</a:t>
            </a:r>
          </a:p>
          <a:p>
            <a:endParaRPr lang="en-IN" sz="2800" dirty="0"/>
          </a:p>
          <a:p>
            <a:endParaRPr lang="en-IN" sz="2800" dirty="0"/>
          </a:p>
        </p:txBody>
      </p:sp>
    </p:spTree>
    <p:extLst>
      <p:ext uri="{BB962C8B-B14F-4D97-AF65-F5344CB8AC3E}">
        <p14:creationId xmlns:p14="http://schemas.microsoft.com/office/powerpoint/2010/main" val="667916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l-GR" sz="1400"/>
              <a:t>Image Segmentation</a:t>
            </a:r>
          </a:p>
        </p:txBody>
      </p:sp>
      <p:sp>
        <p:nvSpPr>
          <p:cNvPr id="20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4451FD6-98B1-4AA6-86FF-00A2B074800A}" type="slidenum">
              <a:rPr lang="el-GR" sz="1400"/>
              <a:pPr eaLnBrk="1" hangingPunct="1"/>
              <a:t>42</a:t>
            </a:fld>
            <a:endParaRPr lang="el-GR" sz="1400"/>
          </a:p>
        </p:txBody>
      </p:sp>
      <p:sp>
        <p:nvSpPr>
          <p:cNvPr id="2053" name="Rectangle 2"/>
          <p:cNvSpPr>
            <a:spLocks noGrp="1" noChangeArrowheads="1"/>
          </p:cNvSpPr>
          <p:nvPr>
            <p:ph type="title"/>
          </p:nvPr>
        </p:nvSpPr>
        <p:spPr>
          <a:xfrm>
            <a:off x="457200" y="265585"/>
            <a:ext cx="8229600" cy="1143000"/>
          </a:xfrm>
        </p:spPr>
        <p:txBody>
          <a:bodyPr/>
          <a:lstStyle/>
          <a:p>
            <a:r>
              <a:rPr lang="en-US" dirty="0">
                <a:solidFill>
                  <a:srgbClr val="FF0000"/>
                </a:solidFill>
              </a:rPr>
              <a:t>Threshold Based Segmentation</a:t>
            </a:r>
            <a:endParaRPr lang="el-GR" dirty="0">
              <a:solidFill>
                <a:srgbClr val="FF0000"/>
              </a:solidFill>
            </a:endParaRPr>
          </a:p>
        </p:txBody>
      </p:sp>
      <p:pic>
        <p:nvPicPr>
          <p:cNvPr id="2" name="Picture 1"/>
          <p:cNvPicPr>
            <a:picLocks noChangeAspect="1"/>
          </p:cNvPicPr>
          <p:nvPr/>
        </p:nvPicPr>
        <p:blipFill>
          <a:blip r:embed="rId2"/>
          <a:stretch>
            <a:fillRect/>
          </a:stretch>
        </p:blipFill>
        <p:spPr>
          <a:xfrm>
            <a:off x="479265" y="1600200"/>
            <a:ext cx="8125183" cy="4756150"/>
          </a:xfrm>
          <a:prstGeom prst="rect">
            <a:avLst/>
          </a:prstGeom>
        </p:spPr>
      </p:pic>
      <p:sp>
        <p:nvSpPr>
          <p:cNvPr id="2054" name="Rectangle 3"/>
          <p:cNvSpPr>
            <a:spLocks noGrp="1" noChangeArrowheads="1"/>
          </p:cNvSpPr>
          <p:nvPr>
            <p:ph type="body" idx="1"/>
          </p:nvPr>
        </p:nvSpPr>
        <p:spPr>
          <a:xfrm>
            <a:off x="457200" y="1600200"/>
            <a:ext cx="8229600" cy="4756150"/>
          </a:xfrm>
        </p:spPr>
        <p:txBody>
          <a:bodyPr>
            <a:normAutofit/>
          </a:bodyPr>
          <a:lstStyle/>
          <a:p>
            <a:endParaRPr lang="en-IN" sz="2800" dirty="0"/>
          </a:p>
        </p:txBody>
      </p:sp>
    </p:spTree>
    <p:extLst>
      <p:ext uri="{BB962C8B-B14F-4D97-AF65-F5344CB8AC3E}">
        <p14:creationId xmlns:p14="http://schemas.microsoft.com/office/powerpoint/2010/main" val="66124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l-GR" sz="1400"/>
              <a:t>Image Segmentation</a:t>
            </a:r>
          </a:p>
        </p:txBody>
      </p:sp>
      <p:sp>
        <p:nvSpPr>
          <p:cNvPr id="20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4451FD6-98B1-4AA6-86FF-00A2B074800A}" type="slidenum">
              <a:rPr lang="el-GR" sz="1400"/>
              <a:pPr eaLnBrk="1" hangingPunct="1"/>
              <a:t>43</a:t>
            </a:fld>
            <a:endParaRPr lang="el-GR" sz="1400"/>
          </a:p>
        </p:txBody>
      </p:sp>
      <p:sp>
        <p:nvSpPr>
          <p:cNvPr id="2053" name="Rectangle 2"/>
          <p:cNvSpPr>
            <a:spLocks noGrp="1" noChangeArrowheads="1"/>
          </p:cNvSpPr>
          <p:nvPr>
            <p:ph type="title"/>
          </p:nvPr>
        </p:nvSpPr>
        <p:spPr>
          <a:xfrm>
            <a:off x="457200" y="265585"/>
            <a:ext cx="8229600" cy="1143000"/>
          </a:xfrm>
        </p:spPr>
        <p:txBody>
          <a:bodyPr/>
          <a:lstStyle/>
          <a:p>
            <a:r>
              <a:rPr lang="en-US" dirty="0">
                <a:solidFill>
                  <a:srgbClr val="FF0000"/>
                </a:solidFill>
              </a:rPr>
              <a:t>Edge Based Segmentation </a:t>
            </a:r>
            <a:endParaRPr lang="el-GR" dirty="0">
              <a:solidFill>
                <a:srgbClr val="FF0000"/>
              </a:solidFill>
            </a:endParaRPr>
          </a:p>
        </p:txBody>
      </p:sp>
      <p:sp>
        <p:nvSpPr>
          <p:cNvPr id="2054" name="Rectangle 3"/>
          <p:cNvSpPr>
            <a:spLocks noGrp="1" noChangeArrowheads="1"/>
          </p:cNvSpPr>
          <p:nvPr>
            <p:ph type="body" idx="1"/>
          </p:nvPr>
        </p:nvSpPr>
        <p:spPr>
          <a:xfrm>
            <a:off x="457200" y="1600200"/>
            <a:ext cx="8229600" cy="4756150"/>
          </a:xfrm>
        </p:spPr>
        <p:txBody>
          <a:bodyPr>
            <a:normAutofit/>
          </a:bodyPr>
          <a:lstStyle/>
          <a:p>
            <a:r>
              <a:rPr lang="en-IN" sz="2800" dirty="0"/>
              <a:t>Edge-based segmentation relies on </a:t>
            </a:r>
            <a:r>
              <a:rPr lang="en-IN" sz="2800" b="1" dirty="0"/>
              <a:t>edges</a:t>
            </a:r>
            <a:r>
              <a:rPr lang="en-IN" sz="2800" dirty="0"/>
              <a:t> found in an image using various </a:t>
            </a:r>
            <a:r>
              <a:rPr lang="en-IN" sz="2800" b="1" dirty="0"/>
              <a:t>edge detection </a:t>
            </a:r>
            <a:r>
              <a:rPr lang="en-IN" sz="2800" dirty="0"/>
              <a:t>operators. </a:t>
            </a:r>
          </a:p>
          <a:p>
            <a:r>
              <a:rPr lang="en-IN" sz="2800" dirty="0"/>
              <a:t>These edges mark image locations of </a:t>
            </a:r>
            <a:r>
              <a:rPr lang="en-IN" sz="2800" b="1" dirty="0"/>
              <a:t>discontinuity</a:t>
            </a:r>
            <a:r>
              <a:rPr lang="en-IN" sz="2800" dirty="0"/>
              <a:t> in gray levels, color, texture, etc. </a:t>
            </a:r>
          </a:p>
          <a:p>
            <a:r>
              <a:rPr lang="en-IN" sz="2800" dirty="0"/>
              <a:t>When we move from one region to another, the gray level may change. So if we can find that discontinuity, we can find that edge</a:t>
            </a:r>
          </a:p>
          <a:p>
            <a:r>
              <a:rPr lang="en-IN" sz="2800" dirty="0"/>
              <a:t>We can use various edge detectors like </a:t>
            </a:r>
            <a:r>
              <a:rPr lang="en-IN" sz="2800" dirty="0" err="1"/>
              <a:t>Sobel</a:t>
            </a:r>
            <a:r>
              <a:rPr lang="en-IN" sz="2800" dirty="0"/>
              <a:t> edge operator, canny edge detector, Kirsch edge operator, Prewitt edge operator, Robert’s edge operator, etc.</a:t>
            </a:r>
          </a:p>
        </p:txBody>
      </p:sp>
    </p:spTree>
    <p:extLst>
      <p:ext uri="{BB962C8B-B14F-4D97-AF65-F5344CB8AC3E}">
        <p14:creationId xmlns:p14="http://schemas.microsoft.com/office/powerpoint/2010/main" val="582130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l-GR" sz="1400"/>
              <a:t>Image Segmentation</a:t>
            </a:r>
          </a:p>
        </p:txBody>
      </p:sp>
      <p:sp>
        <p:nvSpPr>
          <p:cNvPr id="20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4451FD6-98B1-4AA6-86FF-00A2B074800A}" type="slidenum">
              <a:rPr lang="el-GR" sz="1400"/>
              <a:pPr eaLnBrk="1" hangingPunct="1"/>
              <a:t>44</a:t>
            </a:fld>
            <a:endParaRPr lang="el-GR" sz="1400"/>
          </a:p>
        </p:txBody>
      </p:sp>
      <p:sp>
        <p:nvSpPr>
          <p:cNvPr id="2053" name="Rectangle 2"/>
          <p:cNvSpPr>
            <a:spLocks noGrp="1" noChangeArrowheads="1"/>
          </p:cNvSpPr>
          <p:nvPr>
            <p:ph type="title"/>
          </p:nvPr>
        </p:nvSpPr>
        <p:spPr>
          <a:xfrm>
            <a:off x="457200" y="265585"/>
            <a:ext cx="8229600" cy="1143000"/>
          </a:xfrm>
        </p:spPr>
        <p:txBody>
          <a:bodyPr/>
          <a:lstStyle/>
          <a:p>
            <a:r>
              <a:rPr lang="en-US" dirty="0">
                <a:solidFill>
                  <a:srgbClr val="FF0000"/>
                </a:solidFill>
              </a:rPr>
              <a:t>Edge Based Segmentation </a:t>
            </a:r>
            <a:endParaRPr lang="el-GR" dirty="0">
              <a:solidFill>
                <a:srgbClr val="FF0000"/>
              </a:solidFill>
            </a:endParaRPr>
          </a:p>
        </p:txBody>
      </p:sp>
      <p:pic>
        <p:nvPicPr>
          <p:cNvPr id="2" name="Picture 1"/>
          <p:cNvPicPr>
            <a:picLocks noChangeAspect="1"/>
          </p:cNvPicPr>
          <p:nvPr/>
        </p:nvPicPr>
        <p:blipFill>
          <a:blip r:embed="rId2"/>
          <a:stretch>
            <a:fillRect/>
          </a:stretch>
        </p:blipFill>
        <p:spPr>
          <a:xfrm>
            <a:off x="683568" y="1611368"/>
            <a:ext cx="7920880" cy="4553367"/>
          </a:xfrm>
          <a:prstGeom prst="rect">
            <a:avLst/>
          </a:prstGeom>
        </p:spPr>
      </p:pic>
      <p:sp>
        <p:nvSpPr>
          <p:cNvPr id="2054" name="Rectangle 3"/>
          <p:cNvSpPr>
            <a:spLocks noGrp="1" noChangeArrowheads="1"/>
          </p:cNvSpPr>
          <p:nvPr>
            <p:ph type="body" idx="1"/>
          </p:nvPr>
        </p:nvSpPr>
        <p:spPr>
          <a:xfrm>
            <a:off x="468352" y="1417490"/>
            <a:ext cx="8229600" cy="4756150"/>
          </a:xfrm>
        </p:spPr>
        <p:txBody>
          <a:bodyPr>
            <a:normAutofit/>
          </a:bodyPr>
          <a:lstStyle/>
          <a:p>
            <a:endParaRPr lang="en-IN" sz="2800" dirty="0"/>
          </a:p>
        </p:txBody>
      </p:sp>
    </p:spTree>
    <p:extLst>
      <p:ext uri="{BB962C8B-B14F-4D97-AF65-F5344CB8AC3E}">
        <p14:creationId xmlns:p14="http://schemas.microsoft.com/office/powerpoint/2010/main" val="156570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Pattern classification and Extraction</a:t>
            </a:r>
            <a:endParaRPr lang="en-IN" dirty="0">
              <a:solidFill>
                <a:srgbClr val="FF0000"/>
              </a:solidFill>
            </a:endParaRPr>
          </a:p>
        </p:txBody>
      </p:sp>
      <p:sp>
        <p:nvSpPr>
          <p:cNvPr id="3" name="Content Placeholder 2"/>
          <p:cNvSpPr>
            <a:spLocks noGrp="1"/>
          </p:cNvSpPr>
          <p:nvPr>
            <p:ph idx="1"/>
          </p:nvPr>
        </p:nvSpPr>
        <p:spPr/>
        <p:txBody>
          <a:bodyPr/>
          <a:lstStyle/>
          <a:p>
            <a:pPr fontAlgn="base"/>
            <a:r>
              <a:rPr lang="en-IN" b="1" dirty="0"/>
              <a:t>Pattern</a:t>
            </a:r>
            <a:r>
              <a:rPr lang="en-IN" dirty="0"/>
              <a:t> is everything around in this digital world. </a:t>
            </a:r>
          </a:p>
          <a:p>
            <a:pPr fontAlgn="base"/>
            <a:r>
              <a:rPr lang="en-IN" dirty="0"/>
              <a:t>A pattern can either be seen </a:t>
            </a:r>
            <a:r>
              <a:rPr lang="en-IN" b="1" dirty="0"/>
              <a:t>physically</a:t>
            </a:r>
            <a:r>
              <a:rPr lang="en-IN" dirty="0"/>
              <a:t> or it can be </a:t>
            </a:r>
            <a:r>
              <a:rPr lang="en-IN" b="1" dirty="0"/>
              <a:t>observed mathematically</a:t>
            </a:r>
            <a:r>
              <a:rPr lang="en-IN" dirty="0"/>
              <a:t> by applying algorithms. </a:t>
            </a:r>
          </a:p>
          <a:p>
            <a:pPr fontAlgn="base"/>
            <a:r>
              <a:rPr lang="en-IN" b="1" dirty="0"/>
              <a:t>Example:</a:t>
            </a:r>
            <a:r>
              <a:rPr lang="en-IN" dirty="0"/>
              <a:t> The colors on the clothes, speech pattern, etc. In computer science, a pattern is represented using vector feature values. </a:t>
            </a:r>
          </a:p>
          <a:p>
            <a:endParaRPr lang="en-IN" dirty="0"/>
          </a:p>
        </p:txBody>
      </p:sp>
    </p:spTree>
    <p:extLst>
      <p:ext uri="{BB962C8B-B14F-4D97-AF65-F5344CB8AC3E}">
        <p14:creationId xmlns:p14="http://schemas.microsoft.com/office/powerpoint/2010/main" val="261117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Steps in making decision </a:t>
            </a:r>
            <a:endParaRPr lang="en-IN" dirty="0">
              <a:solidFill>
                <a:srgbClr val="FF0000"/>
              </a:solidFill>
            </a:endParaRPr>
          </a:p>
        </p:txBody>
      </p:sp>
      <p:pic>
        <p:nvPicPr>
          <p:cNvPr id="31746" name="Picture 2" descr="F:\July 2020 -Dec 2020\biometrics\images\unit 2 images\classificatio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7" y="1700808"/>
            <a:ext cx="5535926"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132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82" y="0"/>
            <a:ext cx="8229600" cy="764704"/>
          </a:xfrm>
        </p:spPr>
        <p:txBody>
          <a:bodyPr>
            <a:normAutofit fontScale="90000"/>
          </a:bodyPr>
          <a:lstStyle/>
          <a:p>
            <a:r>
              <a:rPr lang="en-US" dirty="0">
                <a:solidFill>
                  <a:srgbClr val="FF0000"/>
                </a:solidFill>
              </a:rPr>
              <a:t>Pattern classification and Extraction</a:t>
            </a:r>
            <a:endParaRPr lang="en-IN" dirty="0">
              <a:solidFill>
                <a:srgbClr val="FF0000"/>
              </a:solidFill>
            </a:endParaRPr>
          </a:p>
        </p:txBody>
      </p:sp>
      <p:sp>
        <p:nvSpPr>
          <p:cNvPr id="3" name="Content Placeholder 2"/>
          <p:cNvSpPr>
            <a:spLocks noGrp="1"/>
          </p:cNvSpPr>
          <p:nvPr>
            <p:ph idx="1"/>
          </p:nvPr>
        </p:nvSpPr>
        <p:spPr>
          <a:xfrm>
            <a:off x="178076" y="908720"/>
            <a:ext cx="8858420" cy="5949280"/>
          </a:xfrm>
        </p:spPr>
        <p:txBody>
          <a:bodyPr>
            <a:normAutofit/>
          </a:bodyPr>
          <a:lstStyle/>
          <a:p>
            <a:pPr marL="0" indent="0">
              <a:buNone/>
            </a:pPr>
            <a:r>
              <a:rPr lang="en-IN" b="1" dirty="0"/>
              <a:t>Sensing</a:t>
            </a:r>
          </a:p>
          <a:p>
            <a:r>
              <a:rPr lang="en-IN" dirty="0"/>
              <a:t>The input to a pattern recognition system is often some kind of a transducer, such as a camera or a microphone array. </a:t>
            </a:r>
          </a:p>
          <a:p>
            <a:r>
              <a:rPr lang="en-IN" dirty="0"/>
              <a:t>The difficulty of the problem may well depend on the characteristics and limitations of the transducer- its bandwidth, resolution, sensitivity, distortion, signal-to-noise ratio, latency, etc.</a:t>
            </a:r>
          </a:p>
        </p:txBody>
      </p:sp>
    </p:spTree>
    <p:extLst>
      <p:ext uri="{BB962C8B-B14F-4D97-AF65-F5344CB8AC3E}">
        <p14:creationId xmlns:p14="http://schemas.microsoft.com/office/powerpoint/2010/main" val="1215692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82" y="0"/>
            <a:ext cx="8229600" cy="764704"/>
          </a:xfrm>
        </p:spPr>
        <p:txBody>
          <a:bodyPr>
            <a:normAutofit fontScale="90000"/>
          </a:bodyPr>
          <a:lstStyle/>
          <a:p>
            <a:r>
              <a:rPr lang="en-US" dirty="0">
                <a:solidFill>
                  <a:srgbClr val="FF0000"/>
                </a:solidFill>
              </a:rPr>
              <a:t>Pattern classification and Extraction</a:t>
            </a:r>
            <a:endParaRPr lang="en-IN" dirty="0">
              <a:solidFill>
                <a:srgbClr val="FF0000"/>
              </a:solidFill>
            </a:endParaRPr>
          </a:p>
        </p:txBody>
      </p:sp>
      <p:sp>
        <p:nvSpPr>
          <p:cNvPr id="3" name="Content Placeholder 2"/>
          <p:cNvSpPr>
            <a:spLocks noGrp="1"/>
          </p:cNvSpPr>
          <p:nvPr>
            <p:ph idx="1"/>
          </p:nvPr>
        </p:nvSpPr>
        <p:spPr>
          <a:xfrm>
            <a:off x="178076" y="908720"/>
            <a:ext cx="8858420" cy="5949280"/>
          </a:xfrm>
        </p:spPr>
        <p:txBody>
          <a:bodyPr>
            <a:normAutofit fontScale="92500" lnSpcReduction="10000"/>
          </a:bodyPr>
          <a:lstStyle/>
          <a:p>
            <a:pPr marL="0" indent="0">
              <a:buNone/>
            </a:pPr>
            <a:r>
              <a:rPr lang="en-IN" b="1" dirty="0"/>
              <a:t>Segmentation and Grouping</a:t>
            </a:r>
          </a:p>
          <a:p>
            <a:r>
              <a:rPr lang="en-IN" sz="3000" dirty="0"/>
              <a:t>We assumed that each object can be isolated, separate from others and could easily be distinguished from the Others. </a:t>
            </a:r>
          </a:p>
          <a:p>
            <a:r>
              <a:rPr lang="en-IN" sz="3000" dirty="0"/>
              <a:t>In practice, the object would often be overlapping, and our system would have to determine where one ends and the next begins-the individual patterns have to be segmented.</a:t>
            </a:r>
          </a:p>
          <a:p>
            <a:r>
              <a:rPr lang="en-IN" sz="3000" dirty="0"/>
              <a:t>If we have already recognized the object then it would be easier to segment their images.</a:t>
            </a:r>
          </a:p>
          <a:p>
            <a:r>
              <a:rPr lang="en-IN" sz="3000" b="1" dirty="0"/>
              <a:t>Segmentation</a:t>
            </a:r>
            <a:r>
              <a:rPr lang="en-IN" sz="3000" dirty="0"/>
              <a:t> is one of the deepest problems in pattern recognition. Closely related to the problem of segmentation is the problem of recognizing or grouping together the various pans of a composite object.</a:t>
            </a:r>
          </a:p>
        </p:txBody>
      </p:sp>
    </p:spTree>
    <p:extLst>
      <p:ext uri="{BB962C8B-B14F-4D97-AF65-F5344CB8AC3E}">
        <p14:creationId xmlns:p14="http://schemas.microsoft.com/office/powerpoint/2010/main" val="933034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82" y="0"/>
            <a:ext cx="8229600" cy="764704"/>
          </a:xfrm>
        </p:spPr>
        <p:txBody>
          <a:bodyPr>
            <a:normAutofit fontScale="90000"/>
          </a:bodyPr>
          <a:lstStyle/>
          <a:p>
            <a:r>
              <a:rPr lang="en-US" dirty="0">
                <a:solidFill>
                  <a:srgbClr val="FF0000"/>
                </a:solidFill>
              </a:rPr>
              <a:t>Pattern classification and Extraction</a:t>
            </a:r>
            <a:endParaRPr lang="en-IN" dirty="0">
              <a:solidFill>
                <a:srgbClr val="FF0000"/>
              </a:solidFill>
            </a:endParaRPr>
          </a:p>
        </p:txBody>
      </p:sp>
      <p:sp>
        <p:nvSpPr>
          <p:cNvPr id="3" name="Content Placeholder 2"/>
          <p:cNvSpPr>
            <a:spLocks noGrp="1"/>
          </p:cNvSpPr>
          <p:nvPr>
            <p:ph idx="1"/>
          </p:nvPr>
        </p:nvSpPr>
        <p:spPr>
          <a:xfrm>
            <a:off x="178076" y="908720"/>
            <a:ext cx="8858420" cy="5949280"/>
          </a:xfrm>
        </p:spPr>
        <p:txBody>
          <a:bodyPr>
            <a:normAutofit/>
          </a:bodyPr>
          <a:lstStyle/>
          <a:p>
            <a:pPr marL="0" indent="0">
              <a:buNone/>
            </a:pPr>
            <a:r>
              <a:rPr lang="en-IN" sz="2800" b="1" dirty="0"/>
              <a:t>Feature Extraction</a:t>
            </a:r>
          </a:p>
          <a:p>
            <a:r>
              <a:rPr lang="en-IN" sz="2800" dirty="0"/>
              <a:t>The conceptual boundary between feature extraction and classification proper is somewhat arbitrary: An ideal feature extractor would yield a representation that makes the job of the classifier trivial; conversely, an omnipotent classifier would not need the help of a sophisticated feature extractor The distinction is forced upon us for practical rather than theoretical reasons.</a:t>
            </a:r>
          </a:p>
          <a:p>
            <a:r>
              <a:rPr lang="en-IN" sz="2800" dirty="0"/>
              <a:t>As with </a:t>
            </a:r>
            <a:r>
              <a:rPr lang="en-IN" sz="2800" b="1" dirty="0"/>
              <a:t>segmentation</a:t>
            </a:r>
            <a:r>
              <a:rPr lang="en-IN" sz="2800" dirty="0"/>
              <a:t>, the task of feature extraction is much more problem- a domain-dependent and thus requires knowledge of the domain</a:t>
            </a:r>
          </a:p>
        </p:txBody>
      </p:sp>
    </p:spTree>
    <p:extLst>
      <p:ext uri="{BB962C8B-B14F-4D97-AF65-F5344CB8AC3E}">
        <p14:creationId xmlns:p14="http://schemas.microsoft.com/office/powerpoint/2010/main" val="1037144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Biometric</a:t>
            </a:r>
            <a:r>
              <a:rPr lang="en-US" dirty="0"/>
              <a:t> </a:t>
            </a:r>
            <a:r>
              <a:rPr lang="en-US" dirty="0">
                <a:solidFill>
                  <a:srgbClr val="FF0000"/>
                </a:solidFill>
              </a:rPr>
              <a:t>sensors</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115616" y="1628800"/>
            <a:ext cx="6840760" cy="5229200"/>
          </a:xfrm>
          <a:prstGeom prst="rect">
            <a:avLst/>
          </a:prstGeom>
        </p:spPr>
      </p:pic>
    </p:spTree>
    <p:extLst>
      <p:ext uri="{BB962C8B-B14F-4D97-AF65-F5344CB8AC3E}">
        <p14:creationId xmlns:p14="http://schemas.microsoft.com/office/powerpoint/2010/main" val="3894248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82" y="0"/>
            <a:ext cx="8229600" cy="764704"/>
          </a:xfrm>
        </p:spPr>
        <p:txBody>
          <a:bodyPr>
            <a:normAutofit fontScale="90000"/>
          </a:bodyPr>
          <a:lstStyle/>
          <a:p>
            <a:r>
              <a:rPr lang="en-US" dirty="0">
                <a:solidFill>
                  <a:srgbClr val="FF0000"/>
                </a:solidFill>
              </a:rPr>
              <a:t>Pattern classification and Extraction</a:t>
            </a:r>
            <a:endParaRPr lang="en-IN" dirty="0">
              <a:solidFill>
                <a:srgbClr val="FF0000"/>
              </a:solidFill>
            </a:endParaRPr>
          </a:p>
        </p:txBody>
      </p:sp>
      <p:sp>
        <p:nvSpPr>
          <p:cNvPr id="3" name="Content Placeholder 2"/>
          <p:cNvSpPr>
            <a:spLocks noGrp="1"/>
          </p:cNvSpPr>
          <p:nvPr>
            <p:ph idx="1"/>
          </p:nvPr>
        </p:nvSpPr>
        <p:spPr>
          <a:xfrm>
            <a:off x="178076" y="908720"/>
            <a:ext cx="8858420" cy="5949280"/>
          </a:xfrm>
        </p:spPr>
        <p:txBody>
          <a:bodyPr>
            <a:normAutofit/>
          </a:bodyPr>
          <a:lstStyle/>
          <a:p>
            <a:pPr marL="0" indent="0">
              <a:buNone/>
            </a:pPr>
            <a:r>
              <a:rPr lang="en-IN" sz="2800" b="1" dirty="0"/>
              <a:t>Post Processing</a:t>
            </a:r>
          </a:p>
          <a:p>
            <a:r>
              <a:rPr lang="en-IN" sz="2800" dirty="0"/>
              <a:t>The post-processor uses the output of the classifier to decide on the recommended action.</a:t>
            </a:r>
          </a:p>
          <a:p>
            <a:r>
              <a:rPr lang="en-IN" sz="2800" dirty="0"/>
              <a:t>The simplest measure of classifier performance is the </a:t>
            </a:r>
            <a:r>
              <a:rPr lang="en-IN" sz="2800" b="1" dirty="0"/>
              <a:t>classification error rate</a:t>
            </a:r>
            <a:r>
              <a:rPr lang="en-IN" sz="2800" dirty="0"/>
              <a:t> -the percentage of new patterns that are assigned to the wrong category. Thus, it is common to seek </a:t>
            </a:r>
            <a:r>
              <a:rPr lang="en-IN" sz="2800" b="1" dirty="0"/>
              <a:t>minimum-error-rate</a:t>
            </a:r>
            <a:r>
              <a:rPr lang="en-IN" sz="2800" dirty="0"/>
              <a:t> classification.</a:t>
            </a:r>
          </a:p>
          <a:p>
            <a:r>
              <a:rPr lang="en-IN" sz="2800" dirty="0"/>
              <a:t>We could also do better if we used multiple classifiers, each classifier operating on different aspects of the input.</a:t>
            </a:r>
          </a:p>
        </p:txBody>
      </p:sp>
    </p:spTree>
    <p:extLst>
      <p:ext uri="{BB962C8B-B14F-4D97-AF65-F5344CB8AC3E}">
        <p14:creationId xmlns:p14="http://schemas.microsoft.com/office/powerpoint/2010/main" val="1688657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example</a:t>
            </a:r>
            <a:endParaRPr lang="en-IN" dirty="0">
              <a:solidFill>
                <a:srgbClr val="FF0000"/>
              </a:solidFill>
            </a:endParaRPr>
          </a:p>
        </p:txBody>
      </p:sp>
      <p:pic>
        <p:nvPicPr>
          <p:cNvPr id="30722" name="Picture 2" descr="F:\July 2020 -Dec 2020\biometrics\images\unit 2 images\FISH EXAMP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3627" y="2262758"/>
            <a:ext cx="5696745" cy="320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321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Fingerprint</a:t>
            </a:r>
            <a:endParaRPr lang="en-IN" dirty="0">
              <a:solidFill>
                <a:srgbClr val="FF0000"/>
              </a:solidFill>
            </a:endParaRPr>
          </a:p>
        </p:txBody>
      </p:sp>
      <p:sp>
        <p:nvSpPr>
          <p:cNvPr id="3" name="Content Placeholder 2"/>
          <p:cNvSpPr>
            <a:spLocks noGrp="1"/>
          </p:cNvSpPr>
          <p:nvPr>
            <p:ph idx="1"/>
          </p:nvPr>
        </p:nvSpPr>
        <p:spPr/>
        <p:txBody>
          <a:bodyPr/>
          <a:lstStyle/>
          <a:p>
            <a:r>
              <a:rPr lang="en-IN" i="1" dirty="0"/>
              <a:t>Fingerprint  Recognition and acquisition</a:t>
            </a:r>
          </a:p>
          <a:p>
            <a:r>
              <a:rPr lang="en-US" i="1" dirty="0"/>
              <a:t>Fingerprint features, matching and synthesis</a:t>
            </a:r>
            <a:endParaRPr lang="en-IN" dirty="0"/>
          </a:p>
        </p:txBody>
      </p:sp>
    </p:spTree>
    <p:extLst>
      <p:ext uri="{BB962C8B-B14F-4D97-AF65-F5344CB8AC3E}">
        <p14:creationId xmlns:p14="http://schemas.microsoft.com/office/powerpoint/2010/main" val="328769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Fingerprint</a:t>
            </a:r>
            <a:endParaRPr lang="en-IN" dirty="0">
              <a:solidFill>
                <a:srgbClr val="FF0000"/>
              </a:solidFill>
            </a:endParaRPr>
          </a:p>
        </p:txBody>
      </p:sp>
      <p:sp>
        <p:nvSpPr>
          <p:cNvPr id="4" name="Content Placeholder 3"/>
          <p:cNvSpPr>
            <a:spLocks noGrp="1"/>
          </p:cNvSpPr>
          <p:nvPr>
            <p:ph idx="1"/>
          </p:nvPr>
        </p:nvSpPr>
        <p:spPr/>
        <p:txBody>
          <a:bodyPr>
            <a:normAutofit fontScale="92500"/>
          </a:bodyPr>
          <a:lstStyle/>
          <a:p>
            <a:r>
              <a:rPr lang="en-IN" dirty="0"/>
              <a:t>The fingerprint is a physical biometric aspect. </a:t>
            </a:r>
          </a:p>
          <a:p>
            <a:r>
              <a:rPr lang="en-IN" dirty="0"/>
              <a:t>It is used to identify a person’s identity due to its uniqueness where no two persons can share the same fingerprint. </a:t>
            </a:r>
          </a:p>
          <a:p>
            <a:r>
              <a:rPr lang="en-IN" dirty="0"/>
              <a:t>Besides, a fingerprint is unchangeable with time and can be easily recognized during the whole life of the individual. </a:t>
            </a:r>
          </a:p>
          <a:p>
            <a:r>
              <a:rPr lang="en-IN" dirty="0"/>
              <a:t>The fingerprint is an impression or model of ribs and valleys at the top of a person’s fingers.</a:t>
            </a:r>
          </a:p>
        </p:txBody>
      </p:sp>
    </p:spTree>
    <p:extLst>
      <p:ext uri="{BB962C8B-B14F-4D97-AF65-F5344CB8AC3E}">
        <p14:creationId xmlns:p14="http://schemas.microsoft.com/office/powerpoint/2010/main" val="2942063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Fingerprint</a:t>
            </a:r>
            <a:endParaRPr lang="en-IN" dirty="0">
              <a:solidFill>
                <a:srgbClr val="FF0000"/>
              </a:solidFill>
            </a:endParaRPr>
          </a:p>
        </p:txBody>
      </p:sp>
      <p:sp>
        <p:nvSpPr>
          <p:cNvPr id="4" name="Content Placeholder 3"/>
          <p:cNvSpPr>
            <a:spLocks noGrp="1"/>
          </p:cNvSpPr>
          <p:nvPr>
            <p:ph idx="1"/>
          </p:nvPr>
        </p:nvSpPr>
        <p:spPr>
          <a:xfrm>
            <a:off x="457200" y="1600200"/>
            <a:ext cx="8229600" cy="5069160"/>
          </a:xfrm>
        </p:spPr>
        <p:txBody>
          <a:bodyPr>
            <a:normAutofit fontScale="92500" lnSpcReduction="10000"/>
          </a:bodyPr>
          <a:lstStyle/>
          <a:p>
            <a:r>
              <a:rPr lang="en-IN" b="1" dirty="0"/>
              <a:t>Fingerprint recognition </a:t>
            </a:r>
            <a:r>
              <a:rPr lang="en-IN" dirty="0"/>
              <a:t>is the automatic process of comparing saved fingerprint pattern with the input fingerprint to determine human characters.</a:t>
            </a:r>
          </a:p>
          <a:p>
            <a:r>
              <a:rPr lang="en-IN" dirty="0"/>
              <a:t>The fingerprint identification system is a cheap but solid mechanism at the same time. Moreover, it’s a simple way to identify humans speedily and accurately </a:t>
            </a:r>
          </a:p>
          <a:p>
            <a:r>
              <a:rPr lang="en-IN" dirty="0"/>
              <a:t>Many applications applied fingerprint recognition such as the military, judiciary, health, teaching, civic serving, mobiles and laptop log-in, and many more.  </a:t>
            </a:r>
          </a:p>
        </p:txBody>
      </p:sp>
    </p:spTree>
    <p:extLst>
      <p:ext uri="{BB962C8B-B14F-4D97-AF65-F5344CB8AC3E}">
        <p14:creationId xmlns:p14="http://schemas.microsoft.com/office/powerpoint/2010/main" val="1977898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CC43B99-5AA2-4F99-93C0-C5A702EB5722}" type="slidenum">
              <a:rPr lang="en-US"/>
              <a:pPr/>
              <a:t>55</a:t>
            </a:fld>
            <a:endParaRPr lang="en-US"/>
          </a:p>
        </p:txBody>
      </p:sp>
      <p:sp>
        <p:nvSpPr>
          <p:cNvPr id="63490" name="Rectangle 2"/>
          <p:cNvSpPr>
            <a:spLocks noGrp="1" noChangeArrowheads="1"/>
          </p:cNvSpPr>
          <p:nvPr>
            <p:ph type="title"/>
          </p:nvPr>
        </p:nvSpPr>
        <p:spPr/>
        <p:txBody>
          <a:bodyPr/>
          <a:lstStyle/>
          <a:p>
            <a:r>
              <a:rPr lang="en-US" dirty="0">
                <a:solidFill>
                  <a:srgbClr val="FF0000"/>
                </a:solidFill>
              </a:rPr>
              <a:t>Introduction</a:t>
            </a:r>
          </a:p>
        </p:txBody>
      </p:sp>
      <p:sp>
        <p:nvSpPr>
          <p:cNvPr id="63491" name="Rectangle 3"/>
          <p:cNvSpPr>
            <a:spLocks noGrp="1" noChangeArrowheads="1"/>
          </p:cNvSpPr>
          <p:nvPr>
            <p:ph type="body" sz="half" idx="1"/>
          </p:nvPr>
        </p:nvSpPr>
        <p:spPr>
          <a:xfrm>
            <a:off x="457200" y="1600200"/>
            <a:ext cx="3276600" cy="4530725"/>
          </a:xfrm>
        </p:spPr>
        <p:txBody>
          <a:bodyPr/>
          <a:lstStyle/>
          <a:p>
            <a:pPr>
              <a:buFont typeface="Wingdings" pitchFamily="2" charset="2"/>
              <a:buNone/>
            </a:pPr>
            <a:r>
              <a:rPr lang="en-US" sz="2800" b="1"/>
              <a:t>Fingerprint</a:t>
            </a:r>
          </a:p>
          <a:p>
            <a:pPr>
              <a:buFont typeface="Wingdings" pitchFamily="2" charset="2"/>
              <a:buNone/>
            </a:pPr>
            <a:r>
              <a:rPr lang="en-US" sz="2400"/>
              <a:t>	Interleaved ridges and valleys</a:t>
            </a:r>
          </a:p>
          <a:p>
            <a:pPr>
              <a:buFont typeface="Wingdings" pitchFamily="2" charset="2"/>
              <a:buNone/>
            </a:pPr>
            <a:r>
              <a:rPr lang="en-US" sz="2400"/>
              <a:t>	Ridge width: 100</a:t>
            </a:r>
            <a:r>
              <a:rPr lang="el-GR" sz="2400"/>
              <a:t>μ</a:t>
            </a:r>
            <a:r>
              <a:rPr lang="en-US" sz="2400"/>
              <a:t>m-300 </a:t>
            </a:r>
            <a:r>
              <a:rPr lang="el-GR" sz="2400"/>
              <a:t>μ</a:t>
            </a:r>
            <a:r>
              <a:rPr lang="en-US" sz="2400"/>
              <a:t>m</a:t>
            </a:r>
          </a:p>
          <a:p>
            <a:pPr>
              <a:buFont typeface="Wingdings" pitchFamily="2" charset="2"/>
              <a:buNone/>
            </a:pPr>
            <a:r>
              <a:rPr lang="en-US" sz="2400"/>
              <a:t>	Ridge-valley cycle: 500 </a:t>
            </a:r>
            <a:r>
              <a:rPr lang="el-GR" sz="2400"/>
              <a:t>μ</a:t>
            </a:r>
            <a:r>
              <a:rPr lang="en-US" sz="2400"/>
              <a:t>m</a:t>
            </a:r>
          </a:p>
        </p:txBody>
      </p:sp>
      <p:pic>
        <p:nvPicPr>
          <p:cNvPr id="63492" name="Picture 4" descr="figure3_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429000" y="1752600"/>
            <a:ext cx="5410200" cy="3552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47876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Fingerprint acquisition</a:t>
            </a:r>
            <a:endParaRPr lang="en-IN" dirty="0">
              <a:solidFill>
                <a:srgbClr val="FF0000"/>
              </a:solidFill>
            </a:endParaRPr>
          </a:p>
        </p:txBody>
      </p:sp>
      <p:sp>
        <p:nvSpPr>
          <p:cNvPr id="3" name="Content Placeholder 2"/>
          <p:cNvSpPr>
            <a:spLocks noGrp="1"/>
          </p:cNvSpPr>
          <p:nvPr>
            <p:ph idx="1"/>
          </p:nvPr>
        </p:nvSpPr>
        <p:spPr/>
        <p:txBody>
          <a:bodyPr>
            <a:normAutofit/>
          </a:bodyPr>
          <a:lstStyle/>
          <a:p>
            <a:r>
              <a:rPr lang="en-IN" b="1" dirty="0"/>
              <a:t>Finger Print Scanners</a:t>
            </a:r>
          </a:p>
          <a:p>
            <a:pPr marL="0" indent="0">
              <a:buNone/>
            </a:pPr>
            <a:endParaRPr lang="en-IN" b="1" dirty="0"/>
          </a:p>
        </p:txBody>
      </p:sp>
      <p:pic>
        <p:nvPicPr>
          <p:cNvPr id="6" name="Picture 5"/>
          <p:cNvPicPr>
            <a:picLocks noChangeAspect="1"/>
          </p:cNvPicPr>
          <p:nvPr/>
        </p:nvPicPr>
        <p:blipFill>
          <a:blip r:embed="rId2"/>
          <a:stretch>
            <a:fillRect/>
          </a:stretch>
        </p:blipFill>
        <p:spPr>
          <a:xfrm>
            <a:off x="457200" y="2420888"/>
            <a:ext cx="8286889" cy="1923281"/>
          </a:xfrm>
          <a:prstGeom prst="rect">
            <a:avLst/>
          </a:prstGeom>
        </p:spPr>
      </p:pic>
    </p:spTree>
    <p:extLst>
      <p:ext uri="{BB962C8B-B14F-4D97-AF65-F5344CB8AC3E}">
        <p14:creationId xmlns:p14="http://schemas.microsoft.com/office/powerpoint/2010/main" val="3039822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34082"/>
          </a:xfrm>
        </p:spPr>
        <p:txBody>
          <a:bodyPr>
            <a:normAutofit fontScale="90000"/>
          </a:bodyPr>
          <a:lstStyle/>
          <a:p>
            <a:r>
              <a:rPr lang="en-US" sz="3600" dirty="0">
                <a:solidFill>
                  <a:srgbClr val="FF0000"/>
                </a:solidFill>
              </a:rPr>
              <a:t>Fingerprint Acquisition: Sensing Techniques</a:t>
            </a:r>
            <a:endParaRPr lang="en-IN" sz="3600" dirty="0">
              <a:solidFill>
                <a:srgbClr val="FF0000"/>
              </a:solidFill>
            </a:endParaRPr>
          </a:p>
        </p:txBody>
      </p:sp>
      <p:sp>
        <p:nvSpPr>
          <p:cNvPr id="3" name="Content Placeholder 2"/>
          <p:cNvSpPr>
            <a:spLocks noGrp="1"/>
          </p:cNvSpPr>
          <p:nvPr>
            <p:ph idx="1"/>
          </p:nvPr>
        </p:nvSpPr>
        <p:spPr>
          <a:xfrm>
            <a:off x="539552" y="1052736"/>
            <a:ext cx="8208912" cy="5544616"/>
          </a:xfrm>
        </p:spPr>
        <p:txBody>
          <a:bodyPr>
            <a:normAutofit fontScale="70000" lnSpcReduction="20000"/>
          </a:bodyPr>
          <a:lstStyle/>
          <a:p>
            <a:r>
              <a:rPr lang="en-US" dirty="0"/>
              <a:t>Digital images of the fingerprints can be acquired using </a:t>
            </a:r>
            <a:r>
              <a:rPr lang="en-US" b="1" dirty="0"/>
              <a:t>off-line</a:t>
            </a:r>
            <a:r>
              <a:rPr lang="en-US" dirty="0"/>
              <a:t> or </a:t>
            </a:r>
            <a:r>
              <a:rPr lang="en-IN" b="1" dirty="0"/>
              <a:t>on-line</a:t>
            </a:r>
            <a:r>
              <a:rPr lang="en-IN" dirty="0"/>
              <a:t> methods.</a:t>
            </a:r>
          </a:p>
          <a:p>
            <a:pPr marL="0" indent="0">
              <a:buNone/>
            </a:pPr>
            <a:r>
              <a:rPr lang="en-US" b="1" u="sng" dirty="0"/>
              <a:t>Off line Method</a:t>
            </a:r>
            <a:r>
              <a:rPr lang="en-US" u="sng" dirty="0"/>
              <a:t>:</a:t>
            </a:r>
          </a:p>
          <a:p>
            <a:r>
              <a:rPr lang="en-US" dirty="0"/>
              <a:t>Off-line techniques generally do not produce the digital image directly from the fingertip. Rather, the fingerprint is first </a:t>
            </a:r>
            <a:r>
              <a:rPr lang="en-US" b="1" dirty="0"/>
              <a:t>transferred to a substrate</a:t>
            </a:r>
            <a:r>
              <a:rPr lang="en-US" dirty="0"/>
              <a:t> (e.g., paper) that is subsequently digitized.</a:t>
            </a:r>
          </a:p>
          <a:p>
            <a:r>
              <a:rPr lang="en-US" dirty="0"/>
              <a:t>For example, an inked fingerprint image, the most common form of off-line capture, is acquired by first applying ink to the subject’s fingertip and then rolling or pressing the finger on paper, thereby creating an impression of the fingerprint ridges on paper.</a:t>
            </a:r>
          </a:p>
          <a:p>
            <a:r>
              <a:rPr lang="en-IN" dirty="0"/>
              <a:t>This kind of fingerprint is often called </a:t>
            </a:r>
            <a:r>
              <a:rPr lang="en-IN" b="1" dirty="0"/>
              <a:t>rolled fingerprint</a:t>
            </a:r>
            <a:r>
              <a:rPr lang="en-IN" dirty="0"/>
              <a:t>.</a:t>
            </a:r>
            <a:endParaRPr lang="en-US" dirty="0"/>
          </a:p>
          <a:p>
            <a:r>
              <a:rPr lang="en-IN" dirty="0"/>
              <a:t>A very important kind of off-line fingerprint image is the </a:t>
            </a:r>
            <a:r>
              <a:rPr lang="en-IN" b="1" dirty="0"/>
              <a:t>latent fingerprint</a:t>
            </a:r>
            <a:r>
              <a:rPr lang="en-IN" dirty="0"/>
              <a:t>: a partial fingerprint image lifted from a crime scene by a forensic expert. Compared to a rolled fingerprint, the latent is most of the times of bad quality and hard to process</a:t>
            </a:r>
            <a:endParaRPr lang="en-US" dirty="0"/>
          </a:p>
        </p:txBody>
      </p:sp>
    </p:spTree>
    <p:extLst>
      <p:ext uri="{BB962C8B-B14F-4D97-AF65-F5344CB8AC3E}">
        <p14:creationId xmlns:p14="http://schemas.microsoft.com/office/powerpoint/2010/main" val="1605047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Different fingerprint impressions</a:t>
            </a:r>
            <a:endParaRPr lang="en-IN" b="1" dirty="0"/>
          </a:p>
        </p:txBody>
      </p:sp>
      <p:pic>
        <p:nvPicPr>
          <p:cNvPr id="25602" name="Picture 2" descr="F:\July 2020 -Dec 2020\biometrics\images\unit 2 images\fingerprint impression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8679" y="1805494"/>
            <a:ext cx="7106642" cy="411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73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1143000"/>
          </a:xfrm>
        </p:spPr>
        <p:txBody>
          <a:bodyPr/>
          <a:lstStyle/>
          <a:p>
            <a:r>
              <a:rPr lang="en-US" dirty="0">
                <a:solidFill>
                  <a:srgbClr val="FF0000"/>
                </a:solidFill>
              </a:rPr>
              <a:t>On-line techniques</a:t>
            </a:r>
            <a:endParaRPr lang="en-IN"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a:solidFill>
                  <a:srgbClr val="FF0000"/>
                </a:solidFill>
              </a:rPr>
              <a:t>Online:</a:t>
            </a:r>
          </a:p>
          <a:p>
            <a:r>
              <a:rPr lang="en-US" sz="2400" dirty="0"/>
              <a:t>On-line techniques produce the digital image directly from a subject’s fingertip via digital imaging technology that circumvents the need for obtaining an impression on a substrate. The resulting fingerprint image is referred to as a live-scan fingerprint.</a:t>
            </a:r>
          </a:p>
          <a:p>
            <a:r>
              <a:rPr lang="en-IN" sz="2400" dirty="0"/>
              <a:t>A typical fingerprint scanner comprises:</a:t>
            </a:r>
          </a:p>
          <a:p>
            <a:pPr marL="0" indent="0">
              <a:buNone/>
            </a:pPr>
            <a:r>
              <a:rPr lang="en-IN" sz="2400" dirty="0"/>
              <a:t>	• a sensor to read the ridge pattern on the finger surface;</a:t>
            </a:r>
          </a:p>
          <a:p>
            <a:pPr marL="0" indent="0">
              <a:buNone/>
            </a:pPr>
            <a:r>
              <a:rPr lang="en-IN" sz="2400" dirty="0"/>
              <a:t>	• an A/D (Analog to Digital) converter to convert the signal;</a:t>
            </a:r>
          </a:p>
          <a:p>
            <a:pPr marL="0" indent="0">
              <a:buNone/>
            </a:pPr>
            <a:r>
              <a:rPr lang="en-IN" sz="2400" dirty="0"/>
              <a:t>	• an interface module responsible for communicating with </a:t>
            </a:r>
          </a:p>
          <a:p>
            <a:pPr marL="0" indent="0">
              <a:buNone/>
            </a:pPr>
            <a:r>
              <a:rPr lang="en-IN" sz="2400" dirty="0"/>
              <a:t>	   external devices.</a:t>
            </a:r>
          </a:p>
          <a:p>
            <a:r>
              <a:rPr lang="en-IN" sz="2400" dirty="0"/>
              <a:t>Almost of all existing sensors belong to one of the following families: optical, solid-state and ultrasound. These sensors are also called </a:t>
            </a:r>
            <a:r>
              <a:rPr lang="en-IN" sz="2400" b="1" dirty="0"/>
              <a:t>touch sensors</a:t>
            </a:r>
            <a:r>
              <a:rPr lang="en-IN" sz="2400" dirty="0"/>
              <a:t>. </a:t>
            </a:r>
          </a:p>
          <a:p>
            <a:endParaRPr lang="en-IN" sz="2400" dirty="0"/>
          </a:p>
        </p:txBody>
      </p:sp>
    </p:spTree>
    <p:extLst>
      <p:ext uri="{BB962C8B-B14F-4D97-AF65-F5344CB8AC3E}">
        <p14:creationId xmlns:p14="http://schemas.microsoft.com/office/powerpoint/2010/main" val="2863406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229600" cy="922114"/>
          </a:xfrm>
        </p:spPr>
        <p:txBody>
          <a:bodyPr/>
          <a:lstStyle/>
          <a:p>
            <a:r>
              <a:rPr lang="en-US" dirty="0">
                <a:solidFill>
                  <a:srgbClr val="FF0000"/>
                </a:solidFill>
              </a:rPr>
              <a:t>Types of Biometric Sensors</a:t>
            </a:r>
            <a:endParaRPr lang="en-IN" dirty="0">
              <a:solidFill>
                <a:srgbClr val="FF0000"/>
              </a:solidFill>
            </a:endParaRPr>
          </a:p>
        </p:txBody>
      </p:sp>
      <p:sp>
        <p:nvSpPr>
          <p:cNvPr id="3" name="Content Placeholder 2"/>
          <p:cNvSpPr>
            <a:spLocks noGrp="1"/>
          </p:cNvSpPr>
          <p:nvPr>
            <p:ph idx="1"/>
          </p:nvPr>
        </p:nvSpPr>
        <p:spPr>
          <a:xfrm>
            <a:off x="296550" y="1196752"/>
            <a:ext cx="8739946" cy="5472608"/>
          </a:xfrm>
        </p:spPr>
        <p:txBody>
          <a:bodyPr>
            <a:normAutofit/>
          </a:bodyPr>
          <a:lstStyle/>
          <a:p>
            <a:r>
              <a:rPr lang="en-IN" dirty="0"/>
              <a:t>Biometrics is broadly divided into </a:t>
            </a:r>
            <a:r>
              <a:rPr lang="en-IN" b="1" dirty="0"/>
              <a:t>three categories </a:t>
            </a:r>
            <a:r>
              <a:rPr lang="en-IN" dirty="0"/>
              <a:t>as follows</a:t>
            </a:r>
          </a:p>
          <a:p>
            <a:pPr lvl="1"/>
            <a:r>
              <a:rPr lang="en-IN" dirty="0"/>
              <a:t>Biological biometrics</a:t>
            </a:r>
          </a:p>
          <a:p>
            <a:pPr lvl="1"/>
            <a:r>
              <a:rPr lang="en-IN" dirty="0"/>
              <a:t>Morphological biometrics</a:t>
            </a:r>
          </a:p>
          <a:p>
            <a:pPr lvl="1"/>
            <a:r>
              <a:rPr lang="en-IN" dirty="0"/>
              <a:t>Behavioral biometrics</a:t>
            </a:r>
            <a:endParaRPr lang="en-US" dirty="0"/>
          </a:p>
        </p:txBody>
      </p:sp>
    </p:spTree>
    <p:extLst>
      <p:ext uri="{BB962C8B-B14F-4D97-AF65-F5344CB8AC3E}">
        <p14:creationId xmlns:p14="http://schemas.microsoft.com/office/powerpoint/2010/main" val="26617554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of acquiring</a:t>
            </a:r>
            <a:endParaRPr lang="en-IN" dirty="0"/>
          </a:p>
        </p:txBody>
      </p:sp>
      <p:pic>
        <p:nvPicPr>
          <p:cNvPr id="30722" name="Picture 2" descr="F:\July 2020 -Dec 2020\biometrics\images\unit 2 images\different ways of acquirin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416" y="2029363"/>
            <a:ext cx="7297168" cy="366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911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Fingerprint scanner operation methods</a:t>
            </a:r>
            <a:endParaRPr lang="en-IN"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b="1" dirty="0"/>
              <a:t>Plain fingerprint </a:t>
            </a:r>
            <a:r>
              <a:rPr lang="en-US" dirty="0"/>
              <a:t>is obtained by simply placing the finger on the surface of fingerprint sensor.</a:t>
            </a:r>
          </a:p>
          <a:p>
            <a:r>
              <a:rPr lang="en-US" dirty="0"/>
              <a:t>A </a:t>
            </a:r>
            <a:r>
              <a:rPr lang="en-US" b="1" dirty="0"/>
              <a:t>rolled fingerprint </a:t>
            </a:r>
            <a:r>
              <a:rPr lang="en-US" dirty="0"/>
              <a:t>is obtained by rolling the finger from nail to nail on the surface of fingerprint sensor</a:t>
            </a:r>
          </a:p>
          <a:p>
            <a:r>
              <a:rPr lang="en-US" b="1" dirty="0"/>
              <a:t>Sweep fingerprint </a:t>
            </a:r>
            <a:r>
              <a:rPr lang="en-US" dirty="0"/>
              <a:t>is obtained by combining narrow fingerprint slices .( typically 3mm wide) while the user swipes his finger across the sensor </a:t>
            </a:r>
          </a:p>
          <a:p>
            <a:r>
              <a:rPr lang="en-US" dirty="0"/>
              <a:t>Clarity of ridge pattern is another important determinant of quality.</a:t>
            </a:r>
          </a:p>
        </p:txBody>
      </p:sp>
    </p:spTree>
    <p:extLst>
      <p:ext uri="{BB962C8B-B14F-4D97-AF65-F5344CB8AC3E}">
        <p14:creationId xmlns:p14="http://schemas.microsoft.com/office/powerpoint/2010/main" val="8107688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4578" name="Picture 2" descr="F:\July 2020 -Dec 2020\biometrics\images\unit 2 images\dry wet finge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404664"/>
            <a:ext cx="8941162" cy="619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48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Binarization and thinning</a:t>
            </a:r>
            <a:endParaRPr lang="en-IN" dirty="0">
              <a:solidFill>
                <a:srgbClr val="FF0000"/>
              </a:solidFill>
            </a:endParaRPr>
          </a:p>
        </p:txBody>
      </p:sp>
      <p:pic>
        <p:nvPicPr>
          <p:cNvPr id="35842" name="Picture 2" descr="F:\July 2020 -Dec 2020\biometrics\images\unit 2 images\binarization and thinnin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5784" y="1634020"/>
            <a:ext cx="7392432" cy="445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008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Three steps of matching</a:t>
            </a:r>
            <a:endParaRPr lang="en-IN" dirty="0">
              <a:solidFill>
                <a:srgbClr val="FF0000"/>
              </a:solidFill>
            </a:endParaRPr>
          </a:p>
        </p:txBody>
      </p:sp>
      <p:pic>
        <p:nvPicPr>
          <p:cNvPr id="38914" name="Picture 2" descr="F:\July 2020 -Dec 2020\biometrics\images\unit 2 images\three steps of matchin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844824"/>
            <a:ext cx="7873080"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217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Minutiae matching algorithm</a:t>
            </a:r>
            <a:endParaRPr lang="en-IN" dirty="0">
              <a:solidFill>
                <a:srgbClr val="FF0000"/>
              </a:solidFill>
            </a:endParaRPr>
          </a:p>
        </p:txBody>
      </p:sp>
      <p:pic>
        <p:nvPicPr>
          <p:cNvPr id="39938" name="Picture 2" descr="F:\July 2020 -Dec 2020\biometrics\images\unit 2 images\matching algorithm.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417638"/>
            <a:ext cx="8435280" cy="503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886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Alignment</a:t>
            </a:r>
            <a:endParaRPr lang="en-IN" dirty="0">
              <a:solidFill>
                <a:srgbClr val="FF0000"/>
              </a:solidFill>
            </a:endParaRPr>
          </a:p>
        </p:txBody>
      </p:sp>
      <p:sp>
        <p:nvSpPr>
          <p:cNvPr id="3" name="Content Placeholder 2"/>
          <p:cNvSpPr>
            <a:spLocks noGrp="1"/>
          </p:cNvSpPr>
          <p:nvPr>
            <p:ph idx="1"/>
          </p:nvPr>
        </p:nvSpPr>
        <p:spPr>
          <a:xfrm>
            <a:off x="251520" y="1600200"/>
            <a:ext cx="8712968" cy="5141168"/>
          </a:xfrm>
        </p:spPr>
        <p:txBody>
          <a:bodyPr>
            <a:normAutofit lnSpcReduction="10000"/>
          </a:bodyPr>
          <a:lstStyle/>
          <a:p>
            <a:r>
              <a:rPr lang="en-US" dirty="0"/>
              <a:t>Since </a:t>
            </a:r>
            <a:r>
              <a:rPr lang="en-US" b="1" dirty="0"/>
              <a:t>two impressions </a:t>
            </a:r>
            <a:r>
              <a:rPr lang="en-US" dirty="0"/>
              <a:t>of the same finger taken at </a:t>
            </a:r>
            <a:r>
              <a:rPr lang="en-US" b="1" dirty="0"/>
              <a:t>different instances </a:t>
            </a:r>
            <a:r>
              <a:rPr lang="en-US" dirty="0"/>
              <a:t>could </a:t>
            </a:r>
            <a:r>
              <a:rPr lang="en-US" b="1" dirty="0"/>
              <a:t>differ</a:t>
            </a:r>
            <a:r>
              <a:rPr lang="en-US" dirty="0"/>
              <a:t> due to different </a:t>
            </a:r>
            <a:r>
              <a:rPr lang="en-US" b="1" dirty="0"/>
              <a:t>placement </a:t>
            </a:r>
            <a:r>
              <a:rPr lang="en-US" dirty="0"/>
              <a:t>of the finger on the sensor, an </a:t>
            </a:r>
            <a:r>
              <a:rPr lang="en-US" b="1" dirty="0"/>
              <a:t>alignment process </a:t>
            </a:r>
            <a:r>
              <a:rPr lang="en-US" dirty="0"/>
              <a:t>is required to transform them to the </a:t>
            </a:r>
            <a:r>
              <a:rPr lang="en-US" b="1" dirty="0"/>
              <a:t>same coordinate </a:t>
            </a:r>
            <a:r>
              <a:rPr lang="en-US" dirty="0"/>
              <a:t>system. </a:t>
            </a:r>
          </a:p>
          <a:p>
            <a:r>
              <a:rPr lang="en-US" dirty="0"/>
              <a:t>This process, also known as </a:t>
            </a:r>
            <a:r>
              <a:rPr lang="en-US" b="1" dirty="0"/>
              <a:t>registration</a:t>
            </a:r>
            <a:r>
              <a:rPr lang="en-US" dirty="0"/>
              <a:t>, transforms one image in such a way that it is geometrically aligned with the other. </a:t>
            </a:r>
          </a:p>
          <a:p>
            <a:r>
              <a:rPr lang="en-US" dirty="0"/>
              <a:t>First, we need to specify a spatial transformation model</a:t>
            </a:r>
            <a:endParaRPr lang="en-IN" dirty="0"/>
          </a:p>
        </p:txBody>
      </p:sp>
    </p:spTree>
    <p:extLst>
      <p:ext uri="{BB962C8B-B14F-4D97-AF65-F5344CB8AC3E}">
        <p14:creationId xmlns:p14="http://schemas.microsoft.com/office/powerpoint/2010/main" val="25441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PAIRING</a:t>
            </a:r>
            <a:endParaRPr lang="en-IN" dirty="0">
              <a:solidFill>
                <a:srgbClr val="FF0000"/>
              </a:solidFill>
            </a:endParaRPr>
          </a:p>
        </p:txBody>
      </p:sp>
      <p:sp>
        <p:nvSpPr>
          <p:cNvPr id="3" name="Content Placeholder 2"/>
          <p:cNvSpPr>
            <a:spLocks noGrp="1"/>
          </p:cNvSpPr>
          <p:nvPr>
            <p:ph idx="1"/>
          </p:nvPr>
        </p:nvSpPr>
        <p:spPr/>
        <p:txBody>
          <a:bodyPr>
            <a:normAutofit fontScale="92500"/>
          </a:bodyPr>
          <a:lstStyle/>
          <a:p>
            <a:pPr algn="just"/>
            <a:r>
              <a:rPr lang="en-US" dirty="0"/>
              <a:t>After the two minutiae sets are aligned, the </a:t>
            </a:r>
            <a:r>
              <a:rPr lang="en-US" b="1" dirty="0"/>
              <a:t>corresponding</a:t>
            </a:r>
            <a:r>
              <a:rPr lang="en-US" dirty="0"/>
              <a:t> minutiae are paired. </a:t>
            </a:r>
          </a:p>
          <a:p>
            <a:pPr algn="just"/>
            <a:r>
              <a:rPr lang="en-US" dirty="0"/>
              <a:t>A minutia </a:t>
            </a:r>
            <a:r>
              <a:rPr lang="en-US" i="1" dirty="0"/>
              <a:t>a </a:t>
            </a:r>
            <a:r>
              <a:rPr lang="en-US" dirty="0"/>
              <a:t>in the template (reference) minutiae set is said to be in correspondence with minutia </a:t>
            </a:r>
            <a:r>
              <a:rPr lang="en-US" i="1" dirty="0"/>
              <a:t>b </a:t>
            </a:r>
            <a:r>
              <a:rPr lang="en-US" dirty="0"/>
              <a:t>in the query minutiae set if and only if their </a:t>
            </a:r>
            <a:r>
              <a:rPr lang="en-US" b="1" dirty="0"/>
              <a:t>distance </a:t>
            </a:r>
            <a:r>
              <a:rPr lang="en-US" dirty="0"/>
              <a:t>is within a </a:t>
            </a:r>
            <a:r>
              <a:rPr lang="en-US" b="1" dirty="0"/>
              <a:t>predefined</a:t>
            </a:r>
            <a:r>
              <a:rPr lang="en-US" dirty="0"/>
              <a:t> distance threshold (say, 15 pixels) and the </a:t>
            </a:r>
            <a:r>
              <a:rPr lang="en-US" b="1" dirty="0"/>
              <a:t>angle</a:t>
            </a:r>
            <a:r>
              <a:rPr lang="en-US" dirty="0"/>
              <a:t> between their directions is within another predefined angle threshold (say, 20 degrees)</a:t>
            </a:r>
            <a:endParaRPr lang="en-IN" dirty="0"/>
          </a:p>
        </p:txBody>
      </p:sp>
    </p:spTree>
    <p:extLst>
      <p:ext uri="{BB962C8B-B14F-4D97-AF65-F5344CB8AC3E}">
        <p14:creationId xmlns:p14="http://schemas.microsoft.com/office/powerpoint/2010/main" val="10006070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SCORE</a:t>
            </a:r>
            <a:endParaRPr lang="en-IN"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dirty="0"/>
              <a:t>We need to compute a </a:t>
            </a:r>
            <a:r>
              <a:rPr lang="en-US" b="1" dirty="0"/>
              <a:t>match score</a:t>
            </a:r>
            <a:r>
              <a:rPr lang="en-US" dirty="0"/>
              <a:t>, which is then compared to a </a:t>
            </a:r>
            <a:r>
              <a:rPr lang="en-US" b="1" dirty="0"/>
              <a:t>predefined threshold </a:t>
            </a:r>
            <a:r>
              <a:rPr lang="en-US" dirty="0"/>
              <a:t>to classify the two fingerprints as a </a:t>
            </a:r>
            <a:r>
              <a:rPr lang="en-US" b="1" dirty="0"/>
              <a:t>genuine</a:t>
            </a:r>
            <a:r>
              <a:rPr lang="en-US" dirty="0"/>
              <a:t> match (they come from the same finger) or an impostor match (they come from two different fingers).</a:t>
            </a:r>
          </a:p>
          <a:p>
            <a:r>
              <a:rPr lang="en-US" dirty="0"/>
              <a:t>This problem can be viewed as a two-class </a:t>
            </a:r>
            <a:r>
              <a:rPr lang="en-US" b="1" dirty="0"/>
              <a:t>classification</a:t>
            </a:r>
            <a:r>
              <a:rPr lang="en-US" dirty="0"/>
              <a:t> problem with genuine match as class-1 and impostor match as class-2.</a:t>
            </a:r>
          </a:p>
          <a:p>
            <a:endParaRPr lang="en-IN" dirty="0"/>
          </a:p>
        </p:txBody>
      </p:sp>
    </p:spTree>
    <p:extLst>
      <p:ext uri="{BB962C8B-B14F-4D97-AF65-F5344CB8AC3E}">
        <p14:creationId xmlns:p14="http://schemas.microsoft.com/office/powerpoint/2010/main" val="3618835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838"/>
            <a:ext cx="8229600" cy="706090"/>
          </a:xfrm>
        </p:spPr>
        <p:txBody>
          <a:bodyPr>
            <a:normAutofit fontScale="90000"/>
          </a:bodyPr>
          <a:lstStyle/>
          <a:p>
            <a:r>
              <a:rPr lang="en-US" dirty="0">
                <a:solidFill>
                  <a:srgbClr val="FF0000"/>
                </a:solidFill>
              </a:rPr>
              <a:t>MATCH SCORE</a:t>
            </a:r>
            <a:endParaRPr lang="en-IN" dirty="0">
              <a:solidFill>
                <a:srgbClr val="FF0000"/>
              </a:solidFill>
            </a:endParaRPr>
          </a:p>
        </p:txBody>
      </p:sp>
      <p:pic>
        <p:nvPicPr>
          <p:cNvPr id="40962" name="Picture 2" descr="F:\July 2020 -Dec 2020\biometrics\images\unit 2 images\MATCHSCOR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496944"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313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229600" cy="922114"/>
          </a:xfrm>
        </p:spPr>
        <p:txBody>
          <a:bodyPr/>
          <a:lstStyle/>
          <a:p>
            <a:r>
              <a:rPr lang="en-US" dirty="0">
                <a:solidFill>
                  <a:srgbClr val="FF0000"/>
                </a:solidFill>
              </a:rPr>
              <a:t>Types of Biometric Sensors</a:t>
            </a:r>
            <a:endParaRPr lang="en-IN" dirty="0">
              <a:solidFill>
                <a:srgbClr val="FF0000"/>
              </a:solidFill>
            </a:endParaRPr>
          </a:p>
        </p:txBody>
      </p:sp>
      <p:sp>
        <p:nvSpPr>
          <p:cNvPr id="3" name="Content Placeholder 2"/>
          <p:cNvSpPr>
            <a:spLocks noGrp="1"/>
          </p:cNvSpPr>
          <p:nvPr>
            <p:ph idx="1"/>
          </p:nvPr>
        </p:nvSpPr>
        <p:spPr>
          <a:xfrm>
            <a:off x="296550" y="1196752"/>
            <a:ext cx="8739946" cy="5472608"/>
          </a:xfrm>
        </p:spPr>
        <p:txBody>
          <a:bodyPr>
            <a:normAutofit/>
          </a:bodyPr>
          <a:lstStyle/>
          <a:p>
            <a:r>
              <a:rPr lang="en-IN" b="1" dirty="0"/>
              <a:t>Biological biometrics sensors </a:t>
            </a:r>
            <a:r>
              <a:rPr lang="en-IN" dirty="0"/>
              <a:t>involve biological measurements at the </a:t>
            </a:r>
            <a:r>
              <a:rPr lang="en-IN" b="1" dirty="0"/>
              <a:t>genetic or molecular </a:t>
            </a:r>
            <a:r>
              <a:rPr lang="en-IN" dirty="0"/>
              <a:t>level, and </a:t>
            </a:r>
            <a:r>
              <a:rPr lang="en-IN" b="1" dirty="0"/>
              <a:t>DNA sequencing </a:t>
            </a:r>
            <a:r>
              <a:rPr lang="en-IN" dirty="0"/>
              <a:t>is a biological biometric system. </a:t>
            </a:r>
          </a:p>
          <a:p>
            <a:r>
              <a:rPr lang="en-IN" dirty="0"/>
              <a:t>It requires the </a:t>
            </a:r>
            <a:r>
              <a:rPr lang="en-IN" b="1" dirty="0"/>
              <a:t>sampling</a:t>
            </a:r>
            <a:r>
              <a:rPr lang="en-IN" dirty="0"/>
              <a:t> of DNA from blood or bodily fluids. </a:t>
            </a:r>
          </a:p>
          <a:p>
            <a:r>
              <a:rPr lang="en-IN" dirty="0"/>
              <a:t>This </a:t>
            </a:r>
            <a:r>
              <a:rPr lang="en-IN" b="1" dirty="0"/>
              <a:t>cannot be used for security or authentication </a:t>
            </a:r>
            <a:r>
              <a:rPr lang="en-IN" dirty="0"/>
              <a:t>systems but has other practical applications like DNA matching, genetic diseases, and microbiological studies.</a:t>
            </a:r>
            <a:endParaRPr lang="en-US" dirty="0"/>
          </a:p>
        </p:txBody>
      </p:sp>
    </p:spTree>
    <p:extLst>
      <p:ext uri="{BB962C8B-B14F-4D97-AF65-F5344CB8AC3E}">
        <p14:creationId xmlns:p14="http://schemas.microsoft.com/office/powerpoint/2010/main" val="27397063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PALMPRINT</a:t>
            </a:r>
            <a:endParaRPr lang="en-IN" b="1" dirty="0"/>
          </a:p>
        </p:txBody>
      </p:sp>
      <p:sp>
        <p:nvSpPr>
          <p:cNvPr id="3" name="Content Placeholder 2"/>
          <p:cNvSpPr>
            <a:spLocks noGrp="1"/>
          </p:cNvSpPr>
          <p:nvPr>
            <p:ph idx="1"/>
          </p:nvPr>
        </p:nvSpPr>
        <p:spPr/>
        <p:txBody>
          <a:bodyPr/>
          <a:lstStyle/>
          <a:p>
            <a:r>
              <a:rPr lang="en-US" dirty="0"/>
              <a:t>Forensics application is concerned, the main benefit of using palmprints is in </a:t>
            </a:r>
            <a:r>
              <a:rPr lang="en-US" b="1" dirty="0"/>
              <a:t>latent palmprint </a:t>
            </a:r>
            <a:r>
              <a:rPr lang="en-US" dirty="0"/>
              <a:t>matching since it is estimated that about 30% of the latent found at crime scenes are those of palms.</a:t>
            </a:r>
            <a:endParaRPr lang="en-IN" dirty="0"/>
          </a:p>
        </p:txBody>
      </p:sp>
    </p:spTree>
    <p:extLst>
      <p:ext uri="{BB962C8B-B14F-4D97-AF65-F5344CB8AC3E}">
        <p14:creationId xmlns:p14="http://schemas.microsoft.com/office/powerpoint/2010/main" val="16127389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4311"/>
            <a:ext cx="8229600" cy="802401"/>
          </a:xfrm>
        </p:spPr>
        <p:txBody>
          <a:bodyPr/>
          <a:lstStyle/>
          <a:p>
            <a:r>
              <a:rPr lang="en-US" dirty="0">
                <a:solidFill>
                  <a:srgbClr val="FF0000"/>
                </a:solidFill>
              </a:rPr>
              <a:t>Palm print features</a:t>
            </a:r>
            <a:endParaRPr lang="en-IN" dirty="0">
              <a:solidFill>
                <a:srgbClr val="FF0000"/>
              </a:solidFill>
            </a:endParaRPr>
          </a:p>
        </p:txBody>
      </p:sp>
      <p:pic>
        <p:nvPicPr>
          <p:cNvPr id="29698" name="Picture 2" descr="F:\July 2020 -Dec 2020\biometrics\images\unit 2 images\palmprint featur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417638"/>
            <a:ext cx="8640960" cy="510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769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Challenges in Palm Print Recognition</a:t>
            </a:r>
            <a:endParaRPr lang="en-IN"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dirty="0"/>
              <a:t>Matching palmprints is more </a:t>
            </a:r>
            <a:r>
              <a:rPr lang="en-US" b="1" dirty="0"/>
              <a:t>complicated</a:t>
            </a:r>
            <a:r>
              <a:rPr lang="en-US" dirty="0"/>
              <a:t> than matching fingerprints.</a:t>
            </a:r>
          </a:p>
          <a:p>
            <a:r>
              <a:rPr lang="en-US" dirty="0"/>
              <a:t>First of all, in terms of image acquisition, it is more </a:t>
            </a:r>
            <a:r>
              <a:rPr lang="en-US" b="1" dirty="0"/>
              <a:t>challenging</a:t>
            </a:r>
            <a:r>
              <a:rPr lang="en-US" dirty="0"/>
              <a:t> to capture palmprints than fingerprints since the sensors are </a:t>
            </a:r>
            <a:r>
              <a:rPr lang="en-US" b="1" dirty="0"/>
              <a:t>larger</a:t>
            </a:r>
            <a:r>
              <a:rPr lang="en-US" dirty="0"/>
              <a:t> and more </a:t>
            </a:r>
            <a:r>
              <a:rPr lang="en-US" b="1" dirty="0"/>
              <a:t>expensive</a:t>
            </a:r>
            <a:r>
              <a:rPr lang="en-US" dirty="0"/>
              <a:t> and greater </a:t>
            </a:r>
            <a:r>
              <a:rPr lang="en-US" b="1" dirty="0"/>
              <a:t>user cooperation </a:t>
            </a:r>
            <a:r>
              <a:rPr lang="en-US" dirty="0"/>
              <a:t>is required to ensure a good quality palmprint image due to the </a:t>
            </a:r>
            <a:r>
              <a:rPr lang="en-US" b="1" dirty="0"/>
              <a:t>concavity</a:t>
            </a:r>
            <a:r>
              <a:rPr lang="en-US" dirty="0"/>
              <a:t> of the palm surface.</a:t>
            </a:r>
            <a:endParaRPr lang="en-IN" dirty="0"/>
          </a:p>
        </p:txBody>
      </p:sp>
    </p:spTree>
    <p:extLst>
      <p:ext uri="{BB962C8B-B14F-4D97-AF65-F5344CB8AC3E}">
        <p14:creationId xmlns:p14="http://schemas.microsoft.com/office/powerpoint/2010/main" val="982731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Friction ridge patterns</a:t>
            </a:r>
            <a:endParaRPr lang="en-IN" dirty="0">
              <a:solidFill>
                <a:srgbClr val="FF0000"/>
              </a:solidFill>
            </a:endParaRPr>
          </a:p>
        </p:txBody>
      </p:sp>
      <p:pic>
        <p:nvPicPr>
          <p:cNvPr id="28674" name="Picture 2" descr="F:\July 2020 -Dec 2020\biometrics\images\unit 2 images\frictionedgepalmprint.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772816"/>
            <a:ext cx="6624736"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426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rPr>
              <a:t>Face recognition</a:t>
            </a:r>
          </a:p>
        </p:txBody>
      </p:sp>
      <p:sp>
        <p:nvSpPr>
          <p:cNvPr id="3" name="Subtitle 2"/>
          <p:cNvSpPr>
            <a:spLocks noGrp="1"/>
          </p:cNvSpPr>
          <p:nvPr>
            <p:ph type="subTitle" idx="1"/>
          </p:nvPr>
        </p:nvSpPr>
        <p:spPr/>
        <p:txBody>
          <a:bodyPr/>
          <a:lstStyle/>
          <a:p>
            <a:r>
              <a:rPr lang="en-US" i="1" dirty="0">
                <a:solidFill>
                  <a:schemeClr val="tx1"/>
                </a:solidFill>
              </a:rPr>
              <a:t>Face recognition and acquisition</a:t>
            </a:r>
          </a:p>
          <a:p>
            <a:r>
              <a:rPr lang="en-US" i="1" dirty="0">
                <a:solidFill>
                  <a:schemeClr val="tx1"/>
                </a:solidFill>
              </a:rPr>
              <a:t>Face detection, feature extraction and matching</a:t>
            </a:r>
            <a:endParaRPr lang="en-US" dirty="0">
              <a:solidFill>
                <a:schemeClr val="tx1"/>
              </a:solidFill>
            </a:endParaRPr>
          </a:p>
        </p:txBody>
      </p:sp>
    </p:spTree>
    <p:extLst>
      <p:ext uri="{BB962C8B-B14F-4D97-AF65-F5344CB8AC3E}">
        <p14:creationId xmlns:p14="http://schemas.microsoft.com/office/powerpoint/2010/main" val="41663195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abarinathan\Desktop\B2.jpg"/>
          <p:cNvPicPr>
            <a:picLocks noChangeAspect="1" noChangeArrowheads="1"/>
          </p:cNvPicPr>
          <p:nvPr/>
        </p:nvPicPr>
        <p:blipFill>
          <a:blip r:embed="rId2"/>
          <a:srcRect/>
          <a:stretch>
            <a:fillRect/>
          </a:stretch>
        </p:blipFill>
        <p:spPr bwMode="auto">
          <a:xfrm>
            <a:off x="251520" y="1196752"/>
            <a:ext cx="7597080" cy="5229200"/>
          </a:xfrm>
          <a:prstGeom prst="rect">
            <a:avLst/>
          </a:prstGeom>
          <a:noFill/>
        </p:spPr>
      </p:pic>
    </p:spTree>
    <p:extLst>
      <p:ext uri="{BB962C8B-B14F-4D97-AF65-F5344CB8AC3E}">
        <p14:creationId xmlns:p14="http://schemas.microsoft.com/office/powerpoint/2010/main" val="4067732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Face recognition</a:t>
            </a:r>
            <a:endParaRPr lang="en-IN"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dirty="0"/>
              <a:t>Face recognition can be defined as the process of establishing a person’s identity based on their facial characteristics</a:t>
            </a:r>
          </a:p>
          <a:p>
            <a:r>
              <a:rPr lang="en-US" dirty="0"/>
              <a:t>The problem of face recognition involves comparing two face images and determining if they are of the same person</a:t>
            </a:r>
          </a:p>
          <a:p>
            <a:r>
              <a:rPr lang="en-US" dirty="0"/>
              <a:t>Face images of a person may have variations in age, pose, illumination, and facial expressions exhibit changes in appearance due to make-up, facial hair, or accessories (e.g., sunglasses, hat </a:t>
            </a:r>
            <a:r>
              <a:rPr lang="en-US" dirty="0" err="1"/>
              <a:t>etc</a:t>
            </a:r>
            <a:r>
              <a:rPr lang="en-US" dirty="0"/>
              <a:t>)</a:t>
            </a:r>
            <a:endParaRPr lang="en-IN" dirty="0"/>
          </a:p>
        </p:txBody>
      </p:sp>
    </p:spTree>
    <p:extLst>
      <p:ext uri="{BB962C8B-B14F-4D97-AF65-F5344CB8AC3E}">
        <p14:creationId xmlns:p14="http://schemas.microsoft.com/office/powerpoint/2010/main" val="1875761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barinathan\Desktop\B1.jpg"/>
          <p:cNvPicPr>
            <a:picLocks noChangeAspect="1" noChangeArrowheads="1"/>
          </p:cNvPicPr>
          <p:nvPr/>
        </p:nvPicPr>
        <p:blipFill>
          <a:blip r:embed="rId2"/>
          <a:srcRect/>
          <a:stretch>
            <a:fillRect/>
          </a:stretch>
        </p:blipFill>
        <p:spPr bwMode="auto">
          <a:xfrm>
            <a:off x="685800" y="906016"/>
            <a:ext cx="8001000" cy="5259288"/>
          </a:xfrm>
          <a:prstGeom prst="rect">
            <a:avLst/>
          </a:prstGeom>
          <a:noFill/>
        </p:spPr>
      </p:pic>
    </p:spTree>
    <p:extLst>
      <p:ext uri="{BB962C8B-B14F-4D97-AF65-F5344CB8AC3E}">
        <p14:creationId xmlns:p14="http://schemas.microsoft.com/office/powerpoint/2010/main" val="3771899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ADVANTAGES</a:t>
            </a:r>
            <a:endParaRPr lang="en-IN"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a:t>Face can be captured at a longer standoff </a:t>
            </a:r>
            <a:r>
              <a:rPr lang="en-IN" dirty="0"/>
              <a:t>distance using non-contact sensors.</a:t>
            </a:r>
          </a:p>
          <a:p>
            <a:r>
              <a:rPr lang="en-US" dirty="0"/>
              <a:t>The face conveys not only the identity, but also the emotions of a person (e.g., happiness or anger) as well as biographic information(e.g., gender, ethnicity, and age).</a:t>
            </a:r>
          </a:p>
          <a:p>
            <a:r>
              <a:rPr lang="en-US" dirty="0"/>
              <a:t>Face recognition has a wide range of applications in law enforcement, </a:t>
            </a:r>
            <a:r>
              <a:rPr lang="en-IN" dirty="0"/>
              <a:t>civilian identification, surveillance systems, and entertainment/ amusement systems</a:t>
            </a:r>
          </a:p>
        </p:txBody>
      </p:sp>
    </p:spTree>
    <p:extLst>
      <p:ext uri="{BB962C8B-B14F-4D97-AF65-F5344CB8AC3E}">
        <p14:creationId xmlns:p14="http://schemas.microsoft.com/office/powerpoint/2010/main" val="4239182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Level 1 details</a:t>
            </a:r>
            <a:endParaRPr lang="en-IN" dirty="0">
              <a:solidFill>
                <a:srgbClr val="FF0000"/>
              </a:solidFill>
            </a:endParaRPr>
          </a:p>
        </p:txBody>
      </p:sp>
      <p:sp>
        <p:nvSpPr>
          <p:cNvPr id="3" name="Content Placeholder 2"/>
          <p:cNvSpPr>
            <a:spLocks noGrp="1"/>
          </p:cNvSpPr>
          <p:nvPr>
            <p:ph idx="1"/>
          </p:nvPr>
        </p:nvSpPr>
        <p:spPr>
          <a:xfrm>
            <a:off x="457200" y="1600200"/>
            <a:ext cx="8363272" cy="4525963"/>
          </a:xfrm>
        </p:spPr>
        <p:txBody>
          <a:bodyPr>
            <a:normAutofit fontScale="85000" lnSpcReduction="20000"/>
          </a:bodyPr>
          <a:lstStyle/>
          <a:p>
            <a:r>
              <a:rPr lang="en-US" dirty="0"/>
              <a:t>Consists of gross facial characteristics that are easily observable.</a:t>
            </a:r>
          </a:p>
          <a:p>
            <a:r>
              <a:rPr lang="en-US" dirty="0"/>
              <a:t>Examples include the </a:t>
            </a:r>
            <a:r>
              <a:rPr lang="en-US" b="1" dirty="0"/>
              <a:t>general geometry of the face </a:t>
            </a:r>
            <a:r>
              <a:rPr lang="en-US" dirty="0"/>
              <a:t>and global </a:t>
            </a:r>
            <a:r>
              <a:rPr lang="en-US" b="1" dirty="0"/>
              <a:t>skin color. </a:t>
            </a:r>
            <a:r>
              <a:rPr lang="en-US" dirty="0"/>
              <a:t>Such Features can be used to quickly discriminate between </a:t>
            </a:r>
          </a:p>
          <a:p>
            <a:r>
              <a:rPr lang="en-US" dirty="0"/>
              <a:t>(a) a short round face and an elongated thin face;</a:t>
            </a:r>
          </a:p>
          <a:p>
            <a:r>
              <a:rPr lang="en-US" dirty="0"/>
              <a:t>(b) faces exhibiting predominantly male and female characteristics;</a:t>
            </a:r>
          </a:p>
          <a:p>
            <a:r>
              <a:rPr lang="en-US" dirty="0"/>
              <a:t>(c) faces from different races. </a:t>
            </a:r>
          </a:p>
          <a:p>
            <a:r>
              <a:rPr lang="en-US" dirty="0"/>
              <a:t>These features can be extracted even from low resolution face images (</a:t>
            </a:r>
            <a:r>
              <a:rPr lang="en-US" i="1" dirty="0"/>
              <a:t>&lt; 30 </a:t>
            </a:r>
            <a:r>
              <a:rPr lang="en-US" i="1" dirty="0" err="1"/>
              <a:t>interpupilary</a:t>
            </a:r>
            <a:r>
              <a:rPr lang="en-US" i="1" dirty="0"/>
              <a:t> distance (IPD)1).</a:t>
            </a:r>
            <a:endParaRPr lang="en-US" dirty="0"/>
          </a:p>
          <a:p>
            <a:endParaRPr lang="en-IN" dirty="0"/>
          </a:p>
        </p:txBody>
      </p:sp>
    </p:spTree>
    <p:extLst>
      <p:ext uri="{BB962C8B-B14F-4D97-AF65-F5344CB8AC3E}">
        <p14:creationId xmlns:p14="http://schemas.microsoft.com/office/powerpoint/2010/main" val="313541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229600" cy="922114"/>
          </a:xfrm>
        </p:spPr>
        <p:txBody>
          <a:bodyPr/>
          <a:lstStyle/>
          <a:p>
            <a:r>
              <a:rPr lang="en-US" dirty="0">
                <a:solidFill>
                  <a:srgbClr val="FF0000"/>
                </a:solidFill>
              </a:rPr>
              <a:t>Types of Biometric Sensors</a:t>
            </a:r>
            <a:endParaRPr lang="en-IN" dirty="0">
              <a:solidFill>
                <a:srgbClr val="FF0000"/>
              </a:solidFill>
            </a:endParaRPr>
          </a:p>
        </p:txBody>
      </p:sp>
      <p:sp>
        <p:nvSpPr>
          <p:cNvPr id="3" name="Content Placeholder 2"/>
          <p:cNvSpPr>
            <a:spLocks noGrp="1"/>
          </p:cNvSpPr>
          <p:nvPr>
            <p:ph idx="1"/>
          </p:nvPr>
        </p:nvSpPr>
        <p:spPr>
          <a:xfrm>
            <a:off x="296550" y="1196752"/>
            <a:ext cx="8739946" cy="5472608"/>
          </a:xfrm>
        </p:spPr>
        <p:txBody>
          <a:bodyPr>
            <a:normAutofit/>
          </a:bodyPr>
          <a:lstStyle/>
          <a:p>
            <a:r>
              <a:rPr lang="en-IN" b="1" dirty="0"/>
              <a:t>Morphological biometrics</a:t>
            </a:r>
            <a:r>
              <a:rPr lang="en-IN" dirty="0"/>
              <a:t> </a:t>
            </a:r>
            <a:r>
              <a:rPr lang="en-IN" b="1" dirty="0"/>
              <a:t>sensors </a:t>
            </a:r>
            <a:r>
              <a:rPr lang="en-IN" dirty="0"/>
              <a:t>involve the measurement of </a:t>
            </a:r>
            <a:r>
              <a:rPr lang="en-IN" b="1" dirty="0"/>
              <a:t>physical traits </a:t>
            </a:r>
            <a:r>
              <a:rPr lang="en-IN" dirty="0"/>
              <a:t>and </a:t>
            </a:r>
            <a:r>
              <a:rPr lang="en-IN" b="1" dirty="0"/>
              <a:t>body structures</a:t>
            </a:r>
            <a:r>
              <a:rPr lang="en-IN" dirty="0"/>
              <a:t>. </a:t>
            </a:r>
          </a:p>
          <a:p>
            <a:r>
              <a:rPr lang="en-IN" dirty="0"/>
              <a:t>The </a:t>
            </a:r>
            <a:r>
              <a:rPr lang="en-IN" b="1" dirty="0"/>
              <a:t>security </a:t>
            </a:r>
            <a:r>
              <a:rPr lang="en-IN" dirty="0"/>
              <a:t>and </a:t>
            </a:r>
            <a:r>
              <a:rPr lang="en-IN" b="1" dirty="0"/>
              <a:t>authentication systems </a:t>
            </a:r>
            <a:r>
              <a:rPr lang="en-IN" dirty="0"/>
              <a:t>are usually based on one or more morphological biometrics. </a:t>
            </a:r>
          </a:p>
          <a:p>
            <a:r>
              <a:rPr lang="en-IN" dirty="0"/>
              <a:t>This includes fingerprint mapping, iris scan, face recognition, finger geometry recognition, vein recognition, hand geometry, ear recognition, and odour recognition.</a:t>
            </a:r>
            <a:endParaRPr lang="en-US" dirty="0"/>
          </a:p>
        </p:txBody>
      </p:sp>
    </p:spTree>
    <p:extLst>
      <p:ext uri="{BB962C8B-B14F-4D97-AF65-F5344CB8AC3E}">
        <p14:creationId xmlns:p14="http://schemas.microsoft.com/office/powerpoint/2010/main" val="28980302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Level 2 </a:t>
            </a:r>
            <a:endParaRPr lang="en-IN"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b="1" dirty="0"/>
              <a:t>Level 2 details </a:t>
            </a:r>
            <a:r>
              <a:rPr lang="en-US" dirty="0"/>
              <a:t>consist of localized face information such as the structure of</a:t>
            </a:r>
            <a:r>
              <a:rPr lang="en-US" b="1" dirty="0"/>
              <a:t> </a:t>
            </a:r>
            <a:r>
              <a:rPr lang="en-US" dirty="0"/>
              <a:t>the face components (e.g., eyes, nose, mouth </a:t>
            </a:r>
            <a:r>
              <a:rPr lang="en-US" dirty="0" err="1"/>
              <a:t>etc</a:t>
            </a:r>
            <a:r>
              <a:rPr lang="en-US" dirty="0"/>
              <a:t>), the relationship between facial components and the precise shape of the face.</a:t>
            </a:r>
          </a:p>
          <a:p>
            <a:r>
              <a:rPr lang="en-US" dirty="0"/>
              <a:t>These features are essential for accurate face recognition, and they require a higher resolution face image (30 to 75 IPD). </a:t>
            </a:r>
          </a:p>
          <a:p>
            <a:r>
              <a:rPr lang="en-US" dirty="0"/>
              <a:t>The characteristics of local regions of the face can be represented using geometric or texture descriptors.</a:t>
            </a:r>
          </a:p>
          <a:p>
            <a:endParaRPr lang="en-IN" dirty="0"/>
          </a:p>
        </p:txBody>
      </p:sp>
    </p:spTree>
    <p:extLst>
      <p:ext uri="{BB962C8B-B14F-4D97-AF65-F5344CB8AC3E}">
        <p14:creationId xmlns:p14="http://schemas.microsoft.com/office/powerpoint/2010/main" val="2925496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Level 3</a:t>
            </a:r>
            <a:endParaRPr lang="en-IN" dirty="0">
              <a:solidFill>
                <a:srgbClr val="FF0000"/>
              </a:solidFill>
            </a:endParaRPr>
          </a:p>
        </p:txBody>
      </p:sp>
      <p:sp>
        <p:nvSpPr>
          <p:cNvPr id="3" name="Content Placeholder 2"/>
          <p:cNvSpPr>
            <a:spLocks noGrp="1"/>
          </p:cNvSpPr>
          <p:nvPr>
            <p:ph idx="1"/>
          </p:nvPr>
        </p:nvSpPr>
        <p:spPr/>
        <p:txBody>
          <a:bodyPr/>
          <a:lstStyle/>
          <a:p>
            <a:r>
              <a:rPr lang="en-US" dirty="0"/>
              <a:t>Level 3 details consist of unstructured</a:t>
            </a:r>
            <a:r>
              <a:rPr lang="en-US" b="1" dirty="0"/>
              <a:t>, micro level features </a:t>
            </a:r>
            <a:r>
              <a:rPr lang="en-US" dirty="0"/>
              <a:t>on the face, which includes  </a:t>
            </a:r>
            <a:r>
              <a:rPr lang="en-US" b="1" dirty="0"/>
              <a:t>scars, freckles, skin discoloration, and moles</a:t>
            </a:r>
            <a:r>
              <a:rPr lang="en-US" dirty="0"/>
              <a:t>. </a:t>
            </a:r>
          </a:p>
          <a:p>
            <a:r>
              <a:rPr lang="en-US" dirty="0"/>
              <a:t>One challenging face recognition problem where Level 3 details may be critical is the discrimination of identical twins</a:t>
            </a:r>
          </a:p>
          <a:p>
            <a:endParaRPr lang="en-IN" dirty="0"/>
          </a:p>
        </p:txBody>
      </p:sp>
    </p:spTree>
    <p:extLst>
      <p:ext uri="{BB962C8B-B14F-4D97-AF65-F5344CB8AC3E}">
        <p14:creationId xmlns:p14="http://schemas.microsoft.com/office/powerpoint/2010/main" val="6801410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All three levels of facial features</a:t>
            </a:r>
            <a:endParaRPr lang="en-IN" dirty="0">
              <a:solidFill>
                <a:srgbClr val="FF0000"/>
              </a:solidFill>
            </a:endParaRPr>
          </a:p>
        </p:txBody>
      </p:sp>
      <p:pic>
        <p:nvPicPr>
          <p:cNvPr id="24578" name="Picture 2" descr="F:\July 2020 -Dec 2020\biometrics\images\unit 2 images\three face featur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1978" y="1600200"/>
            <a:ext cx="520004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044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Design of a face recognition system</a:t>
            </a:r>
            <a:endParaRPr lang="en-IN"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A typical face recognition system is composed of three modules:</a:t>
            </a:r>
          </a:p>
          <a:p>
            <a:pPr marL="0" indent="0">
              <a:buNone/>
            </a:pPr>
            <a:r>
              <a:rPr lang="en-US" dirty="0"/>
              <a:t>	(a) image acquisition,</a:t>
            </a:r>
          </a:p>
          <a:p>
            <a:pPr marL="0" indent="0">
              <a:buNone/>
            </a:pPr>
            <a:r>
              <a:rPr lang="en-US" dirty="0"/>
              <a:t>	(b) face detection, and </a:t>
            </a:r>
          </a:p>
          <a:p>
            <a:pPr marL="0" indent="0">
              <a:buNone/>
            </a:pPr>
            <a:r>
              <a:rPr lang="en-US" dirty="0"/>
              <a:t>	(c) face matching</a:t>
            </a:r>
            <a:endParaRPr lang="en-IN" dirty="0"/>
          </a:p>
        </p:txBody>
      </p:sp>
    </p:spTree>
    <p:extLst>
      <p:ext uri="{BB962C8B-B14F-4D97-AF65-F5344CB8AC3E}">
        <p14:creationId xmlns:p14="http://schemas.microsoft.com/office/powerpoint/2010/main" val="22685260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barinathan\Desktop\BIO4.jpg"/>
          <p:cNvPicPr>
            <a:picLocks noChangeAspect="1" noChangeArrowheads="1"/>
          </p:cNvPicPr>
          <p:nvPr/>
        </p:nvPicPr>
        <p:blipFill>
          <a:blip r:embed="rId2"/>
          <a:srcRect/>
          <a:stretch>
            <a:fillRect/>
          </a:stretch>
        </p:blipFill>
        <p:spPr bwMode="auto">
          <a:xfrm>
            <a:off x="251520" y="404664"/>
            <a:ext cx="8712968" cy="6423992"/>
          </a:xfrm>
          <a:prstGeom prst="rect">
            <a:avLst/>
          </a:prstGeom>
          <a:noFill/>
        </p:spPr>
      </p:pic>
    </p:spTree>
    <p:extLst>
      <p:ext uri="{BB962C8B-B14F-4D97-AF65-F5344CB8AC3E}">
        <p14:creationId xmlns:p14="http://schemas.microsoft.com/office/powerpoint/2010/main" val="2159831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Image acquisition</a:t>
            </a:r>
            <a:endParaRPr lang="en-IN" dirty="0">
              <a:solidFill>
                <a:srgbClr val="FF0000"/>
              </a:solidFill>
            </a:endParaRPr>
          </a:p>
        </p:txBody>
      </p:sp>
      <p:sp>
        <p:nvSpPr>
          <p:cNvPr id="3" name="Content Placeholder 2"/>
          <p:cNvSpPr>
            <a:spLocks noGrp="1"/>
          </p:cNvSpPr>
          <p:nvPr>
            <p:ph idx="1"/>
          </p:nvPr>
        </p:nvSpPr>
        <p:spPr/>
        <p:txBody>
          <a:bodyPr>
            <a:normAutofit lnSpcReduction="10000"/>
          </a:bodyPr>
          <a:lstStyle/>
          <a:p>
            <a:pPr marL="0" indent="0">
              <a:buNone/>
            </a:pPr>
            <a:r>
              <a:rPr lang="en-US" dirty="0"/>
              <a:t>Face image acquired from a sensor can be categorized based on</a:t>
            </a:r>
          </a:p>
          <a:p>
            <a:pPr>
              <a:buAutoNum type="alphaLcParenR"/>
            </a:pPr>
            <a:r>
              <a:rPr lang="en-US" dirty="0"/>
              <a:t> the spectral band (e.g., visible, infrared, and thermal) used to record the image</a:t>
            </a:r>
          </a:p>
          <a:p>
            <a:pPr>
              <a:buAutoNum type="alphaLcParenR" startAt="2"/>
            </a:pPr>
            <a:r>
              <a:rPr lang="en-US" dirty="0"/>
              <a:t> the nature of the image rendering technique (e.g., 2D, 3D, and video). </a:t>
            </a:r>
          </a:p>
          <a:p>
            <a:r>
              <a:rPr lang="en-US" dirty="0"/>
              <a:t>Since most of the automated face recognition systems make use of 2D images acquired in the visible spectrum</a:t>
            </a:r>
          </a:p>
          <a:p>
            <a:endParaRPr lang="en-IN" dirty="0"/>
          </a:p>
        </p:txBody>
      </p:sp>
    </p:spTree>
    <p:extLst>
      <p:ext uri="{BB962C8B-B14F-4D97-AF65-F5344CB8AC3E}">
        <p14:creationId xmlns:p14="http://schemas.microsoft.com/office/powerpoint/2010/main" val="968589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Face matching</a:t>
            </a:r>
            <a:endParaRPr lang="en-IN" dirty="0">
              <a:solidFill>
                <a:srgbClr val="FF0000"/>
              </a:solidFill>
            </a:endParaRPr>
          </a:p>
        </p:txBody>
      </p:sp>
      <p:sp>
        <p:nvSpPr>
          <p:cNvPr id="3" name="Content Placeholder 2"/>
          <p:cNvSpPr>
            <a:spLocks noGrp="1"/>
          </p:cNvSpPr>
          <p:nvPr>
            <p:ph idx="1"/>
          </p:nvPr>
        </p:nvSpPr>
        <p:spPr/>
        <p:txBody>
          <a:bodyPr/>
          <a:lstStyle/>
          <a:p>
            <a:r>
              <a:rPr lang="en-US" dirty="0"/>
              <a:t>Face matching is usually carried out by comparing the features extracted from the probe and gallery images</a:t>
            </a:r>
            <a:endParaRPr lang="en-IN" dirty="0"/>
          </a:p>
        </p:txBody>
      </p:sp>
    </p:spTree>
    <p:extLst>
      <p:ext uri="{BB962C8B-B14F-4D97-AF65-F5344CB8AC3E}">
        <p14:creationId xmlns:p14="http://schemas.microsoft.com/office/powerpoint/2010/main" val="528386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FACE DETECTION</a:t>
            </a:r>
            <a:endParaRPr lang="en-IN"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dirty="0"/>
              <a:t>Face detection is the first step in most face-related applications including face recognition, facial expression analysis, gender/ethnicity/age classification, and face modeling.</a:t>
            </a:r>
          </a:p>
          <a:p>
            <a:r>
              <a:rPr lang="en-US" dirty="0"/>
              <a:t>There are a number of approaches for detecting faces in a given image</a:t>
            </a:r>
          </a:p>
          <a:p>
            <a:r>
              <a:rPr lang="en-US" dirty="0"/>
              <a:t>State-of-the-art face detection methods are typically based on extracting local texture features from the given image and applying a binary (two-class) classifier to distinguish between a face and non-face</a:t>
            </a:r>
          </a:p>
          <a:p>
            <a:pPr marL="0" indent="0">
              <a:buNone/>
            </a:pPr>
            <a:endParaRPr lang="en-IN" dirty="0"/>
          </a:p>
        </p:txBody>
      </p:sp>
    </p:spTree>
    <p:extLst>
      <p:ext uri="{BB962C8B-B14F-4D97-AF65-F5344CB8AC3E}">
        <p14:creationId xmlns:p14="http://schemas.microsoft.com/office/powerpoint/2010/main" val="27059578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762000"/>
            <a:ext cx="8229600" cy="5386090"/>
          </a:xfrm>
          <a:prstGeom prst="rect">
            <a:avLst/>
          </a:prstGeom>
        </p:spPr>
        <p:txBody>
          <a:bodyPr wrap="square">
            <a:spAutoFit/>
          </a:bodyPr>
          <a:lstStyle/>
          <a:p>
            <a:r>
              <a:rPr lang="en-US" sz="3600" b="1" dirty="0"/>
              <a:t>Face Detection:</a:t>
            </a:r>
          </a:p>
          <a:p>
            <a:endParaRPr lang="en-US" sz="2800" dirty="0"/>
          </a:p>
          <a:p>
            <a:r>
              <a:rPr lang="en-US" sz="2800" b="1" i="1" dirty="0"/>
              <a:t>Viola-Jones face detector: </a:t>
            </a:r>
            <a:r>
              <a:rPr lang="en-US" sz="2800" dirty="0"/>
              <a:t>The Viola-Jones face detector scans through the input image with detection windows of different sizes and decides whether each window contains a face or not. </a:t>
            </a:r>
          </a:p>
          <a:p>
            <a:pPr marL="457200" indent="-457200">
              <a:buFont typeface="Arial" panose="020B0604020202020204" pitchFamily="34" charset="0"/>
              <a:buChar char="•"/>
            </a:pPr>
            <a:r>
              <a:rPr lang="en-US" sz="2800" dirty="0"/>
              <a:t>Viola-Jones face detector is not perfect and can produce both false positive and false negative errors</a:t>
            </a:r>
          </a:p>
          <a:p>
            <a:pPr marL="457200" indent="-457200">
              <a:buFont typeface="Arial" panose="020B0604020202020204" pitchFamily="34" charset="0"/>
              <a:buChar char="•"/>
            </a:pPr>
            <a:r>
              <a:rPr lang="en-US" sz="2800" dirty="0"/>
              <a:t>A false positive error refers to the detection of a face where none exists, while a false negative error indicates that a face present in the image was not detected.</a:t>
            </a:r>
          </a:p>
        </p:txBody>
      </p:sp>
    </p:spTree>
    <p:extLst>
      <p:ext uri="{BB962C8B-B14F-4D97-AF65-F5344CB8AC3E}">
        <p14:creationId xmlns:p14="http://schemas.microsoft.com/office/powerpoint/2010/main" val="8641961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F:\July 2020 -Dec 2020\biometrics\images\unit 2 images\falsepositiv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764704"/>
            <a:ext cx="8640960" cy="5904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81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229600" cy="922114"/>
          </a:xfrm>
        </p:spPr>
        <p:txBody>
          <a:bodyPr/>
          <a:lstStyle/>
          <a:p>
            <a:r>
              <a:rPr lang="en-US" dirty="0">
                <a:solidFill>
                  <a:srgbClr val="FF0000"/>
                </a:solidFill>
              </a:rPr>
              <a:t>Types of Biometric Sensors</a:t>
            </a:r>
            <a:endParaRPr lang="en-IN" dirty="0">
              <a:solidFill>
                <a:srgbClr val="FF0000"/>
              </a:solidFill>
            </a:endParaRPr>
          </a:p>
        </p:txBody>
      </p:sp>
      <p:sp>
        <p:nvSpPr>
          <p:cNvPr id="3" name="Content Placeholder 2"/>
          <p:cNvSpPr>
            <a:spLocks noGrp="1"/>
          </p:cNvSpPr>
          <p:nvPr>
            <p:ph idx="1"/>
          </p:nvPr>
        </p:nvSpPr>
        <p:spPr>
          <a:xfrm>
            <a:off x="296550" y="1196752"/>
            <a:ext cx="8739946" cy="5472608"/>
          </a:xfrm>
        </p:spPr>
        <p:txBody>
          <a:bodyPr>
            <a:normAutofit/>
          </a:bodyPr>
          <a:lstStyle/>
          <a:p>
            <a:r>
              <a:rPr lang="en-IN" b="1" dirty="0"/>
              <a:t>Behavioral biometrics sensors </a:t>
            </a:r>
            <a:r>
              <a:rPr lang="en-IN" dirty="0"/>
              <a:t>involve the measurement of </a:t>
            </a:r>
            <a:r>
              <a:rPr lang="en-IN" b="1" dirty="0"/>
              <a:t>behavioral identifiers </a:t>
            </a:r>
            <a:r>
              <a:rPr lang="en-IN" dirty="0"/>
              <a:t>unique to a person. </a:t>
            </a:r>
          </a:p>
          <a:p>
            <a:r>
              <a:rPr lang="en-IN" dirty="0"/>
              <a:t>These systems are not common but are reserved for </a:t>
            </a:r>
            <a:r>
              <a:rPr lang="en-IN" b="1" dirty="0"/>
              <a:t>special applications</a:t>
            </a:r>
            <a:r>
              <a:rPr lang="en-IN" dirty="0"/>
              <a:t>. </a:t>
            </a:r>
          </a:p>
          <a:p>
            <a:r>
              <a:rPr lang="en-IN" dirty="0"/>
              <a:t>This includes signature recognition, voice biometrics, gait biometrics, keystroke recognition, and gesture recognition.</a:t>
            </a:r>
            <a:endParaRPr lang="en-US" dirty="0"/>
          </a:p>
        </p:txBody>
      </p:sp>
    </p:spTree>
    <p:extLst>
      <p:ext uri="{BB962C8B-B14F-4D97-AF65-F5344CB8AC3E}">
        <p14:creationId xmlns:p14="http://schemas.microsoft.com/office/powerpoint/2010/main" val="3590406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Viola-Jones face detector</a:t>
            </a:r>
          </a:p>
        </p:txBody>
      </p:sp>
      <p:sp>
        <p:nvSpPr>
          <p:cNvPr id="5" name="Content Placeholder 4"/>
          <p:cNvSpPr>
            <a:spLocks noGrp="1"/>
          </p:cNvSpPr>
          <p:nvPr>
            <p:ph idx="1"/>
          </p:nvPr>
        </p:nvSpPr>
        <p:spPr/>
        <p:txBody>
          <a:bodyPr/>
          <a:lstStyle/>
          <a:p>
            <a:endParaRPr lang="en-IN"/>
          </a:p>
        </p:txBody>
      </p:sp>
      <p:pic>
        <p:nvPicPr>
          <p:cNvPr id="28674" name="Picture 2" descr="F:\July 2020 -Dec 2020\biometrics\images\unit 2 images\violojonesdetec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624013"/>
            <a:ext cx="8136904" cy="4685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81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Viola Jones Face Detector</a:t>
            </a:r>
            <a:endParaRPr lang="en-IN" dirty="0">
              <a:solidFill>
                <a:srgbClr val="FF0000"/>
              </a:solidFill>
            </a:endParaRPr>
          </a:p>
        </p:txBody>
      </p:sp>
      <p:sp>
        <p:nvSpPr>
          <p:cNvPr id="3" name="Content Placeholder 2"/>
          <p:cNvSpPr>
            <a:spLocks noGrp="1"/>
          </p:cNvSpPr>
          <p:nvPr>
            <p:ph idx="1"/>
          </p:nvPr>
        </p:nvSpPr>
        <p:spPr/>
        <p:txBody>
          <a:bodyPr>
            <a:normAutofit fontScale="92500"/>
          </a:bodyPr>
          <a:lstStyle/>
          <a:p>
            <a:r>
              <a:rPr lang="en-US" dirty="0"/>
              <a:t>The Viola-Jones face detector scans through the input image with detection windows of different sizes and decides whether each window contains a face or not.</a:t>
            </a:r>
          </a:p>
          <a:p>
            <a:r>
              <a:rPr lang="en-US" dirty="0"/>
              <a:t>Figure shows the scanning process ranging from small to large windows. </a:t>
            </a:r>
          </a:p>
          <a:p>
            <a:r>
              <a:rPr lang="en-US" dirty="0"/>
              <a:t>In each window, the existence of a face candidate is decided by applying a classifier to simple local features derived using rectangular filters</a:t>
            </a:r>
            <a:endParaRPr lang="en-IN" dirty="0"/>
          </a:p>
        </p:txBody>
      </p:sp>
    </p:spTree>
    <p:extLst>
      <p:ext uri="{BB962C8B-B14F-4D97-AF65-F5344CB8AC3E}">
        <p14:creationId xmlns:p14="http://schemas.microsoft.com/office/powerpoint/2010/main" val="386273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533400"/>
            <a:ext cx="8077200" cy="5970865"/>
          </a:xfrm>
          <a:prstGeom prst="rect">
            <a:avLst/>
          </a:prstGeom>
        </p:spPr>
        <p:txBody>
          <a:bodyPr wrap="square">
            <a:spAutoFit/>
          </a:bodyPr>
          <a:lstStyle/>
          <a:p>
            <a:pPr algn="just"/>
            <a:r>
              <a:rPr lang="en-US" sz="2800" dirty="0"/>
              <a:t>A </a:t>
            </a:r>
            <a:r>
              <a:rPr lang="en-US" sz="2800" b="1" dirty="0"/>
              <a:t>Face Bunch Graph </a:t>
            </a:r>
            <a:r>
              <a:rPr lang="en-US" sz="2800" dirty="0"/>
              <a:t>(FBG) model can be constructed in two stages from a </a:t>
            </a:r>
            <a:r>
              <a:rPr lang="en-US" sz="2800" b="1" dirty="0"/>
              <a:t>training set </a:t>
            </a:r>
            <a:r>
              <a:rPr lang="en-US" sz="2800" dirty="0"/>
              <a:t>of face images with a specific pose</a:t>
            </a:r>
          </a:p>
          <a:p>
            <a:pPr algn="just"/>
            <a:endParaRPr lang="en-US" sz="2800" dirty="0"/>
          </a:p>
          <a:p>
            <a:pPr marL="457200" indent="-457200" algn="just">
              <a:buFont typeface="Arial" panose="020B0604020202020204" pitchFamily="34" charset="0"/>
              <a:buChar char="•"/>
            </a:pPr>
            <a:r>
              <a:rPr lang="en-US" sz="2800" dirty="0"/>
              <a:t>In the first stage, the designer has to </a:t>
            </a:r>
            <a:r>
              <a:rPr lang="en-US" sz="2800" b="1" dirty="0"/>
              <a:t>manually mark </a:t>
            </a:r>
            <a:r>
              <a:rPr lang="en-US" sz="2800" dirty="0"/>
              <a:t>the desired </a:t>
            </a:r>
            <a:r>
              <a:rPr lang="en-US" sz="2800" b="1" dirty="0" err="1"/>
              <a:t>fiducial</a:t>
            </a:r>
            <a:r>
              <a:rPr lang="en-US" sz="2800" b="1" dirty="0"/>
              <a:t> points </a:t>
            </a:r>
            <a:r>
              <a:rPr lang="en-US" sz="2800" dirty="0"/>
              <a:t>and </a:t>
            </a:r>
            <a:r>
              <a:rPr lang="en-US" sz="2800" b="1" dirty="0"/>
              <a:t>define </a:t>
            </a:r>
            <a:r>
              <a:rPr lang="en-US" sz="2800" dirty="0"/>
              <a:t>the </a:t>
            </a:r>
            <a:r>
              <a:rPr lang="en-US" sz="2800" b="1" dirty="0"/>
              <a:t>geometric structure </a:t>
            </a:r>
            <a:r>
              <a:rPr lang="en-US" sz="2800" dirty="0"/>
              <a:t>of the image graph for one (or a few) initial image(s).</a:t>
            </a:r>
          </a:p>
          <a:p>
            <a:pPr marL="457200" indent="-457200" algn="just">
              <a:buFont typeface="Arial" panose="020B0604020202020204" pitchFamily="34" charset="0"/>
              <a:buChar char="•"/>
            </a:pPr>
            <a:r>
              <a:rPr lang="en-US" sz="2800" dirty="0"/>
              <a:t>The image graphs for the </a:t>
            </a:r>
            <a:r>
              <a:rPr lang="en-US" sz="2800" b="1" dirty="0"/>
              <a:t>remaining images </a:t>
            </a:r>
            <a:r>
              <a:rPr lang="en-US" sz="2800" dirty="0"/>
              <a:t>in the training set can be obtained semi-automatically, by comparing the new images to model graphs (images that have been already marked) based on the </a:t>
            </a:r>
            <a:r>
              <a:rPr lang="en-US" sz="2800" b="1" dirty="0"/>
              <a:t>extracted Gabor jets</a:t>
            </a:r>
            <a:r>
              <a:rPr lang="en-US" sz="2800" dirty="0"/>
              <a:t>.</a:t>
            </a:r>
          </a:p>
          <a:p>
            <a:endParaRPr lang="en-US" dirty="0"/>
          </a:p>
        </p:txBody>
      </p:sp>
    </p:spTree>
    <p:extLst>
      <p:ext uri="{BB962C8B-B14F-4D97-AF65-F5344CB8AC3E}">
        <p14:creationId xmlns:p14="http://schemas.microsoft.com/office/powerpoint/2010/main" val="832283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533400"/>
            <a:ext cx="8077200" cy="5970865"/>
          </a:xfrm>
          <a:prstGeom prst="rect">
            <a:avLst/>
          </a:prstGeom>
        </p:spPr>
        <p:txBody>
          <a:bodyPr wrap="square">
            <a:spAutoFit/>
          </a:bodyPr>
          <a:lstStyle/>
          <a:p>
            <a:pPr marL="457200" indent="-457200">
              <a:buFont typeface="Arial" panose="020B0604020202020204" pitchFamily="34" charset="0"/>
              <a:buChar char="•"/>
            </a:pPr>
            <a:r>
              <a:rPr lang="en-US" sz="2800" dirty="0"/>
              <a:t>During this process, manual intervention is required only if the </a:t>
            </a:r>
            <a:r>
              <a:rPr lang="en-US" sz="2800" dirty="0" err="1"/>
              <a:t>fiducial</a:t>
            </a:r>
            <a:r>
              <a:rPr lang="en-US" sz="2800" dirty="0"/>
              <a:t> points are identified incorrectly </a:t>
            </a:r>
          </a:p>
          <a:p>
            <a:pPr marL="457200" indent="-457200">
              <a:buFont typeface="Arial" panose="020B0604020202020204" pitchFamily="34" charset="0"/>
              <a:buChar char="•"/>
            </a:pPr>
            <a:r>
              <a:rPr lang="en-US" sz="2800" dirty="0"/>
              <a:t>Since all the training images have the </a:t>
            </a:r>
            <a:r>
              <a:rPr lang="en-US" sz="2800" b="1" dirty="0"/>
              <a:t>same pose</a:t>
            </a:r>
            <a:r>
              <a:rPr lang="en-US" sz="2800" dirty="0"/>
              <a:t>, the graphs corresponding to these face images will have  the same structure</a:t>
            </a:r>
          </a:p>
          <a:p>
            <a:r>
              <a:rPr lang="en-US" sz="2800" b="1" dirty="0"/>
              <a:t>In the second stage, a FBG</a:t>
            </a:r>
            <a:r>
              <a:rPr lang="en-US" sz="2800" dirty="0"/>
              <a:t> is obtained from the individual image graphs by combining a representative set of individual graphs in a stack-like structure.</a:t>
            </a:r>
          </a:p>
          <a:p>
            <a:pPr marL="457200" indent="-457200">
              <a:buFont typeface="Arial" panose="020B0604020202020204" pitchFamily="34" charset="0"/>
              <a:buChar char="•"/>
            </a:pPr>
            <a:r>
              <a:rPr lang="en-US" sz="2800" dirty="0"/>
              <a:t>Each node in the FBG is labeled by a set of Gabor jets that represent the </a:t>
            </a:r>
            <a:r>
              <a:rPr lang="en-US" sz="2800" b="1" dirty="0"/>
              <a:t>local variations </a:t>
            </a:r>
            <a:r>
              <a:rPr lang="en-US" sz="2800" dirty="0"/>
              <a:t>in the associated </a:t>
            </a:r>
            <a:r>
              <a:rPr lang="en-US" sz="2800" dirty="0" err="1"/>
              <a:t>fiducial</a:t>
            </a:r>
            <a:r>
              <a:rPr lang="en-US" sz="2800" dirty="0"/>
              <a:t> point among the population of users in the training set</a:t>
            </a:r>
            <a:endParaRPr lang="en-US" sz="2800" b="1" dirty="0"/>
          </a:p>
          <a:p>
            <a:endParaRPr lang="en-US" dirty="0"/>
          </a:p>
        </p:txBody>
      </p:sp>
    </p:spTree>
    <p:extLst>
      <p:ext uri="{BB962C8B-B14F-4D97-AF65-F5344CB8AC3E}">
        <p14:creationId xmlns:p14="http://schemas.microsoft.com/office/powerpoint/2010/main" val="4138363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533400"/>
            <a:ext cx="8077200" cy="369332"/>
          </a:xfrm>
          <a:prstGeom prst="rect">
            <a:avLst/>
          </a:prstGeom>
        </p:spPr>
        <p:txBody>
          <a:bodyPr wrap="square">
            <a:spAutoFit/>
          </a:bodyPr>
          <a:lstStyle/>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2"/>
          <a:stretch>
            <a:fillRect/>
          </a:stretch>
        </p:blipFill>
        <p:spPr>
          <a:xfrm>
            <a:off x="755576" y="533400"/>
            <a:ext cx="7488832" cy="5703912"/>
          </a:xfrm>
          <a:prstGeom prst="rect">
            <a:avLst/>
          </a:prstGeom>
        </p:spPr>
      </p:pic>
    </p:spTree>
    <p:extLst>
      <p:ext uri="{BB962C8B-B14F-4D97-AF65-F5344CB8AC3E}">
        <p14:creationId xmlns:p14="http://schemas.microsoft.com/office/powerpoint/2010/main" val="1444913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57200"/>
            <a:ext cx="7924800" cy="4832092"/>
          </a:xfrm>
          <a:prstGeom prst="rect">
            <a:avLst/>
          </a:prstGeom>
        </p:spPr>
        <p:txBody>
          <a:bodyPr wrap="square">
            <a:spAutoFit/>
          </a:bodyPr>
          <a:lstStyle/>
          <a:p>
            <a:pPr marL="457200" indent="-457200">
              <a:buFont typeface="Arial" panose="020B0604020202020204" pitchFamily="34" charset="0"/>
              <a:buChar char="•"/>
            </a:pPr>
            <a:r>
              <a:rPr lang="en-US" sz="2800" b="1" dirty="0"/>
              <a:t>For example, </a:t>
            </a:r>
            <a:r>
              <a:rPr lang="en-US" sz="2800" dirty="0"/>
              <a:t>an eye bunch may include jets from open, closed, male and female eyes, etc. that cover the variations in the local structure of the eye.</a:t>
            </a:r>
          </a:p>
          <a:p>
            <a:pPr marL="457200" indent="-457200">
              <a:buFont typeface="Arial" panose="020B0604020202020204" pitchFamily="34" charset="0"/>
              <a:buChar char="•"/>
            </a:pPr>
            <a:r>
              <a:rPr lang="en-US" sz="2800" dirty="0"/>
              <a:t>An edge between two nodes of the FBG is labeled based on the </a:t>
            </a:r>
            <a:r>
              <a:rPr lang="en-US" sz="2800" b="1" dirty="0"/>
              <a:t>average distance </a:t>
            </a:r>
            <a:r>
              <a:rPr lang="en-US" sz="2800" dirty="0"/>
              <a:t>between the corresponding nodes  in the training set. </a:t>
            </a:r>
          </a:p>
          <a:p>
            <a:pPr marL="457200" indent="-457200">
              <a:buFont typeface="Arial" panose="020B0604020202020204" pitchFamily="34" charset="0"/>
              <a:buChar char="•"/>
            </a:pPr>
            <a:r>
              <a:rPr lang="en-US" sz="2800" dirty="0"/>
              <a:t>Typically, a </a:t>
            </a:r>
            <a:r>
              <a:rPr lang="en-US" sz="2800" b="1" dirty="0"/>
              <a:t>separate FBG is constructed for each pose </a:t>
            </a:r>
            <a:r>
              <a:rPr lang="en-US" sz="2800" dirty="0"/>
              <a:t>and the correspondence between the nodes of bunch graphs belonging to different poses is  specified manually.</a:t>
            </a:r>
          </a:p>
        </p:txBody>
      </p:sp>
    </p:spTree>
    <p:extLst>
      <p:ext uri="{BB962C8B-B14F-4D97-AF65-F5344CB8AC3E}">
        <p14:creationId xmlns:p14="http://schemas.microsoft.com/office/powerpoint/2010/main" val="15081205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abarinathan\Desktop\BIO-16.jpg"/>
          <p:cNvPicPr>
            <a:picLocks noChangeAspect="1" noChangeArrowheads="1"/>
          </p:cNvPicPr>
          <p:nvPr/>
        </p:nvPicPr>
        <p:blipFill>
          <a:blip r:embed="rId2"/>
          <a:srcRect/>
          <a:stretch>
            <a:fillRect/>
          </a:stretch>
        </p:blipFill>
        <p:spPr bwMode="auto">
          <a:xfrm>
            <a:off x="467544" y="548680"/>
            <a:ext cx="8352928" cy="6192688"/>
          </a:xfrm>
          <a:prstGeom prst="rect">
            <a:avLst/>
          </a:prstGeom>
          <a:noFill/>
        </p:spPr>
      </p:pic>
    </p:spTree>
    <p:extLst>
      <p:ext uri="{BB962C8B-B14F-4D97-AF65-F5344CB8AC3E}">
        <p14:creationId xmlns:p14="http://schemas.microsoft.com/office/powerpoint/2010/main" val="37251891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abarinathan\Desktop\BIO-14.jpg"/>
          <p:cNvPicPr>
            <a:picLocks noChangeAspect="1" noChangeArrowheads="1"/>
          </p:cNvPicPr>
          <p:nvPr/>
        </p:nvPicPr>
        <p:blipFill>
          <a:blip r:embed="rId2"/>
          <a:srcRect/>
          <a:stretch>
            <a:fillRect/>
          </a:stretch>
        </p:blipFill>
        <p:spPr bwMode="auto">
          <a:xfrm>
            <a:off x="228600" y="188640"/>
            <a:ext cx="8915400" cy="6840760"/>
          </a:xfrm>
          <a:prstGeom prst="rect">
            <a:avLst/>
          </a:prstGeom>
          <a:noFill/>
        </p:spPr>
      </p:pic>
    </p:spTree>
    <p:extLst>
      <p:ext uri="{BB962C8B-B14F-4D97-AF65-F5344CB8AC3E}">
        <p14:creationId xmlns:p14="http://schemas.microsoft.com/office/powerpoint/2010/main" val="37234979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solidFill>
                  <a:srgbClr val="FF0000"/>
                </a:solidFill>
              </a:rPr>
              <a:t>STEPS</a:t>
            </a:r>
            <a:endParaRPr lang="en-IN" dirty="0">
              <a:solidFill>
                <a:srgbClr val="FF0000"/>
              </a:solidFill>
            </a:endParaRPr>
          </a:p>
        </p:txBody>
      </p:sp>
      <p:sp>
        <p:nvSpPr>
          <p:cNvPr id="3" name="Content Placeholder 2"/>
          <p:cNvSpPr>
            <a:spLocks noGrp="1"/>
          </p:cNvSpPr>
          <p:nvPr>
            <p:ph idx="1"/>
          </p:nvPr>
        </p:nvSpPr>
        <p:spPr>
          <a:xfrm>
            <a:off x="457200" y="1124744"/>
            <a:ext cx="8229600" cy="5257800"/>
          </a:xfrm>
        </p:spPr>
        <p:txBody>
          <a:bodyPr>
            <a:normAutofit/>
          </a:bodyPr>
          <a:lstStyle/>
          <a:p>
            <a:pPr marL="0" indent="0" algn="just">
              <a:buNone/>
            </a:pPr>
            <a:r>
              <a:rPr lang="en-US" i="1" dirty="0"/>
              <a:t>1.Find the approximate face position by coarsely scanning the input image with </a:t>
            </a:r>
            <a:r>
              <a:rPr lang="en-US" dirty="0"/>
              <a:t>a condensed FGB (an average graph obtained by taking the mean Gabor jets at each bunch).</a:t>
            </a:r>
          </a:p>
          <a:p>
            <a:pPr algn="just"/>
            <a:r>
              <a:rPr lang="en-US" dirty="0"/>
              <a:t>This is achieved by extracting the Gabor jets at some discrete locations in the given image and comparing it to the jets in the condensed FBG, while taking into account the geometric structure of the FBG</a:t>
            </a:r>
          </a:p>
        </p:txBody>
      </p:sp>
    </p:spTree>
    <p:extLst>
      <p:ext uri="{BB962C8B-B14F-4D97-AF65-F5344CB8AC3E}">
        <p14:creationId xmlns:p14="http://schemas.microsoft.com/office/powerpoint/2010/main" val="17013395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solidFill>
                  <a:srgbClr val="FF0000"/>
                </a:solidFill>
              </a:rPr>
              <a:t>STEPS</a:t>
            </a:r>
            <a:endParaRPr lang="en-IN" dirty="0">
              <a:solidFill>
                <a:srgbClr val="FF0000"/>
              </a:solidFill>
            </a:endParaRPr>
          </a:p>
        </p:txBody>
      </p:sp>
      <p:sp>
        <p:nvSpPr>
          <p:cNvPr id="3" name="Content Placeholder 2"/>
          <p:cNvSpPr>
            <a:spLocks noGrp="1"/>
          </p:cNvSpPr>
          <p:nvPr>
            <p:ph idx="1"/>
          </p:nvPr>
        </p:nvSpPr>
        <p:spPr>
          <a:xfrm>
            <a:off x="251520" y="1124744"/>
            <a:ext cx="8712968" cy="5257800"/>
          </a:xfrm>
        </p:spPr>
        <p:txBody>
          <a:bodyPr>
            <a:normAutofit/>
          </a:bodyPr>
          <a:lstStyle/>
          <a:p>
            <a:pPr marL="0" indent="0">
              <a:buNone/>
            </a:pPr>
            <a:r>
              <a:rPr lang="en-US" i="1" dirty="0"/>
              <a:t>2. Refine the </a:t>
            </a:r>
            <a:r>
              <a:rPr lang="en-US" b="1" i="1" dirty="0"/>
              <a:t>position</a:t>
            </a:r>
            <a:r>
              <a:rPr lang="en-US" i="1" dirty="0"/>
              <a:t> and </a:t>
            </a:r>
            <a:r>
              <a:rPr lang="en-US" b="1" i="1" dirty="0"/>
              <a:t>size</a:t>
            </a:r>
            <a:r>
              <a:rPr lang="en-US" i="1" dirty="0"/>
              <a:t> of the face by searching the image again with the full </a:t>
            </a:r>
            <a:r>
              <a:rPr lang="en-US" dirty="0"/>
              <a:t>FBG, whose size and aspect ratio is systematically varied. </a:t>
            </a:r>
          </a:p>
          <a:p>
            <a:r>
              <a:rPr lang="en-US" dirty="0"/>
              <a:t>When computing the similarity between a Gabor jet in the given image and a bunch of jets in the FBG, only the FBG jet that best matches with the given image jet is considered.</a:t>
            </a:r>
          </a:p>
          <a:p>
            <a:pPr marL="0" indent="0">
              <a:buNone/>
            </a:pPr>
            <a:r>
              <a:rPr lang="en-US" i="1" dirty="0"/>
              <a:t>3. Precisely locate the </a:t>
            </a:r>
            <a:r>
              <a:rPr lang="en-US" i="1" dirty="0" err="1"/>
              <a:t>fiducial</a:t>
            </a:r>
            <a:r>
              <a:rPr lang="en-US" i="1" dirty="0"/>
              <a:t> points by moving all the nodes locally and relative </a:t>
            </a:r>
            <a:r>
              <a:rPr lang="en-US" dirty="0"/>
              <a:t>to each other to optimize the graph similarity further.</a:t>
            </a:r>
          </a:p>
          <a:p>
            <a:endParaRPr lang="en-IN" dirty="0"/>
          </a:p>
        </p:txBody>
      </p:sp>
    </p:spTree>
    <p:extLst>
      <p:ext uri="{BB962C8B-B14F-4D97-AF65-F5344CB8AC3E}">
        <p14:creationId xmlns:p14="http://schemas.microsoft.com/office/powerpoint/2010/main" val="613473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15788</TotalTime>
  <Words>8590</Words>
  <Application>Microsoft Office PowerPoint</Application>
  <PresentationFormat>On-screen Show (4:3)</PresentationFormat>
  <Paragraphs>683</Paragraphs>
  <Slides>176</Slides>
  <Notes>14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176</vt:i4>
      </vt:variant>
    </vt:vector>
  </HeadingPairs>
  <TitlesOfParts>
    <vt:vector size="186" baseType="lpstr">
      <vt:lpstr>Arial</vt:lpstr>
      <vt:lpstr>Calibri</vt:lpstr>
      <vt:lpstr>source-serif-pro</vt:lpstr>
      <vt:lpstr>Times New Roman</vt:lpstr>
      <vt:lpstr>Times-BoldItalic</vt:lpstr>
      <vt:lpstr>Times-Roman</vt:lpstr>
      <vt:lpstr>Wingdings</vt:lpstr>
      <vt:lpstr>Office Theme</vt:lpstr>
      <vt:lpstr>Bitmap Image</vt:lpstr>
      <vt:lpstr>Equation</vt:lpstr>
      <vt:lpstr>Unit 2</vt:lpstr>
      <vt:lpstr>Topics</vt:lpstr>
      <vt:lpstr> </vt:lpstr>
      <vt:lpstr>Biometric sensors</vt:lpstr>
      <vt:lpstr>Biometric sensors</vt:lpstr>
      <vt:lpstr>Types of Biometric Sensors</vt:lpstr>
      <vt:lpstr>Types of Biometric Sensors</vt:lpstr>
      <vt:lpstr>Types of Biometric Sensors</vt:lpstr>
      <vt:lpstr>Types of Biometric Sensors</vt:lpstr>
      <vt:lpstr>Data Collection subsystem</vt:lpstr>
      <vt:lpstr>Challenges in Data Collection</vt:lpstr>
      <vt:lpstr>Image Preprocessing</vt:lpstr>
      <vt:lpstr>Image Preprocessing</vt:lpstr>
      <vt:lpstr>Image Enhancement</vt:lpstr>
      <vt:lpstr>Image Enhancement Techniques</vt:lpstr>
      <vt:lpstr>Image Enhancement by Point Processing</vt:lpstr>
      <vt:lpstr>Image Enhancement by Point Processing</vt:lpstr>
      <vt:lpstr>Image Enhancement by Point Processing</vt:lpstr>
      <vt:lpstr>Image Enhancement by Point Processing</vt:lpstr>
      <vt:lpstr>Image Enhancement by Point Processing</vt:lpstr>
      <vt:lpstr>Image Enhancement by Point Processing</vt:lpstr>
      <vt:lpstr>Image Enhancement by Point Processing</vt:lpstr>
      <vt:lpstr>Image Enhancement by Point Processing</vt:lpstr>
      <vt:lpstr>Image Enhancement by Point Processing</vt:lpstr>
      <vt:lpstr>Image Enhancement by Point Processing</vt:lpstr>
      <vt:lpstr>Image Enhancement by Point Processing</vt:lpstr>
      <vt:lpstr>Image Enhancement by Point Processing</vt:lpstr>
      <vt:lpstr>Removing Specular Highlights</vt:lpstr>
      <vt:lpstr>PowerPoint Presentation</vt:lpstr>
      <vt:lpstr>Region of Interest Detection</vt:lpstr>
      <vt:lpstr>Palm print Extraction - ROI</vt:lpstr>
      <vt:lpstr>Image Restoration</vt:lpstr>
      <vt:lpstr>Image Restoration</vt:lpstr>
      <vt:lpstr>Image degradations</vt:lpstr>
      <vt:lpstr>Image Restoration</vt:lpstr>
      <vt:lpstr>Image Segmentation</vt:lpstr>
      <vt:lpstr>Image Segmentation</vt:lpstr>
      <vt:lpstr>Approaches in Image Segmentation</vt:lpstr>
      <vt:lpstr>Image Segmentation Techniques</vt:lpstr>
      <vt:lpstr>Threshold based Segmentation</vt:lpstr>
      <vt:lpstr>Threshold based Segmentation</vt:lpstr>
      <vt:lpstr>Threshold Based Segmentation</vt:lpstr>
      <vt:lpstr>Edge Based Segmentation </vt:lpstr>
      <vt:lpstr>Edge Based Segmentation </vt:lpstr>
      <vt:lpstr>Pattern classification and Extraction</vt:lpstr>
      <vt:lpstr>Steps in making decision </vt:lpstr>
      <vt:lpstr>Pattern classification and Extraction</vt:lpstr>
      <vt:lpstr>Pattern classification and Extraction</vt:lpstr>
      <vt:lpstr>Pattern classification and Extraction</vt:lpstr>
      <vt:lpstr>Pattern classification and Extraction</vt:lpstr>
      <vt:lpstr>example</vt:lpstr>
      <vt:lpstr>Fingerprint</vt:lpstr>
      <vt:lpstr>Fingerprint</vt:lpstr>
      <vt:lpstr>Fingerprint</vt:lpstr>
      <vt:lpstr>Introduction</vt:lpstr>
      <vt:lpstr>Fingerprint acquisition</vt:lpstr>
      <vt:lpstr>Fingerprint Acquisition: Sensing Techniques</vt:lpstr>
      <vt:lpstr>Different fingerprint impressions</vt:lpstr>
      <vt:lpstr>On-line techniques</vt:lpstr>
      <vt:lpstr>Different ways of acquiring</vt:lpstr>
      <vt:lpstr>Fingerprint scanner operation methods</vt:lpstr>
      <vt:lpstr>PowerPoint Presentation</vt:lpstr>
      <vt:lpstr>Binarization and thinning</vt:lpstr>
      <vt:lpstr>Three steps of matching</vt:lpstr>
      <vt:lpstr>Minutiae matching algorithm</vt:lpstr>
      <vt:lpstr>Alignment</vt:lpstr>
      <vt:lpstr>PAIRING</vt:lpstr>
      <vt:lpstr>SCORE</vt:lpstr>
      <vt:lpstr>MATCH SCORE</vt:lpstr>
      <vt:lpstr>PALMPRINT</vt:lpstr>
      <vt:lpstr>Palm print features</vt:lpstr>
      <vt:lpstr>Challenges in Palm Print Recognition</vt:lpstr>
      <vt:lpstr>Friction ridge patterns</vt:lpstr>
      <vt:lpstr>Face recognition</vt:lpstr>
      <vt:lpstr>PowerPoint Presentation</vt:lpstr>
      <vt:lpstr>Face recognition</vt:lpstr>
      <vt:lpstr>PowerPoint Presentation</vt:lpstr>
      <vt:lpstr>ADVANTAGES</vt:lpstr>
      <vt:lpstr>Level 1 details</vt:lpstr>
      <vt:lpstr>Level 2 </vt:lpstr>
      <vt:lpstr>Level 3</vt:lpstr>
      <vt:lpstr>All three levels of facial features</vt:lpstr>
      <vt:lpstr>Design of a face recognition system</vt:lpstr>
      <vt:lpstr>PowerPoint Presentation</vt:lpstr>
      <vt:lpstr>Image acquisition</vt:lpstr>
      <vt:lpstr>Face matching</vt:lpstr>
      <vt:lpstr>FACE DETECTION</vt:lpstr>
      <vt:lpstr>PowerPoint Presentation</vt:lpstr>
      <vt:lpstr>PowerPoint Presentation</vt:lpstr>
      <vt:lpstr>Viola-Jones face detector</vt:lpstr>
      <vt:lpstr>Viola Jones Face Detector</vt:lpstr>
      <vt:lpstr>PowerPoint Presentation</vt:lpstr>
      <vt:lpstr>PowerPoint Presentation</vt:lpstr>
      <vt:lpstr>PowerPoint Presentation</vt:lpstr>
      <vt:lpstr>PowerPoint Presentation</vt:lpstr>
      <vt:lpstr>PowerPoint Presentation</vt:lpstr>
      <vt:lpstr>PowerPoint Presentation</vt:lpstr>
      <vt:lpstr>STEPS</vt:lpstr>
      <vt:lpstr>STEPS</vt:lpstr>
      <vt:lpstr>FBG</vt:lpstr>
      <vt:lpstr>PowerPoint Presentation</vt:lpstr>
      <vt:lpstr>PowerPoint Presentation</vt:lpstr>
      <vt:lpstr>PowerPoint Presentation</vt:lpstr>
      <vt:lpstr>LBP</vt:lpstr>
      <vt:lpstr>MLBP</vt:lpstr>
      <vt:lpstr>PowerPoint Presentation</vt:lpstr>
      <vt:lpstr>IRIS</vt:lpstr>
      <vt:lpstr>IRIS RECOGNITION</vt:lpstr>
      <vt:lpstr>IRIS</vt:lpstr>
      <vt:lpstr>IRIS</vt:lpstr>
      <vt:lpstr>LAYERS OF IRIS</vt:lpstr>
      <vt:lpstr>LAYERS OF IRIS</vt:lpstr>
      <vt:lpstr>ANTERIOR PORTION</vt:lpstr>
      <vt:lpstr>IRIS IMAGE</vt:lpstr>
      <vt:lpstr>IRIS IMAGE</vt:lpstr>
      <vt:lpstr>IRIS ZONES</vt:lpstr>
      <vt:lpstr>IRIS ZONES</vt:lpstr>
      <vt:lpstr>IRIS</vt:lpstr>
      <vt:lpstr>Design of an Iris Recognition System</vt:lpstr>
      <vt:lpstr>BLOCK DIAGRAM OF IRIS RECOGNITION SYSTEM</vt:lpstr>
      <vt:lpstr>ACQUISITION</vt:lpstr>
      <vt:lpstr>SEGMENTATION</vt:lpstr>
      <vt:lpstr>SEGMENTATION</vt:lpstr>
      <vt:lpstr>SEGMENTATION</vt:lpstr>
      <vt:lpstr>NORMALIZATION</vt:lpstr>
      <vt:lpstr>NORMALIZATION</vt:lpstr>
      <vt:lpstr>Encoding and Matching:</vt:lpstr>
      <vt:lpstr>PowerPoint Presentation</vt:lpstr>
      <vt:lpstr>Ear</vt:lpstr>
      <vt:lpstr>Ear</vt:lpstr>
      <vt:lpstr>EAR</vt:lpstr>
      <vt:lpstr>The Ear offers several advantages</vt:lpstr>
      <vt:lpstr>EAR RECOGNITION SYSTEM</vt:lpstr>
      <vt:lpstr>Ear detection</vt:lpstr>
      <vt:lpstr>TEMPLATE MATCHING</vt:lpstr>
      <vt:lpstr>Model based detection</vt:lpstr>
      <vt:lpstr>Morphological-operator-based Detection</vt:lpstr>
      <vt:lpstr>Face-geometry-based Detection </vt:lpstr>
      <vt:lpstr>Ear recognition</vt:lpstr>
      <vt:lpstr>Subspace analysis-based techniques</vt:lpstr>
      <vt:lpstr>Sparse representation-based techniques</vt:lpstr>
      <vt:lpstr>Point set matching-based techniques</vt:lpstr>
      <vt:lpstr>PowerPoint Presentation</vt:lpstr>
      <vt:lpstr>Image filtering-based techniques</vt:lpstr>
      <vt:lpstr>Force field transformation</vt:lpstr>
      <vt:lpstr>PowerPoint Presentation</vt:lpstr>
      <vt:lpstr>Local binary patterns</vt:lpstr>
      <vt:lpstr>Geometric measurements-based techniques</vt:lpstr>
      <vt:lpstr>Transformation-based techniques</vt:lpstr>
      <vt:lpstr>3D Techniques</vt:lpstr>
      <vt:lpstr>Challenges in ear recognition</vt:lpstr>
      <vt:lpstr>Ear Occlusion</vt:lpstr>
      <vt:lpstr>Ear print identification</vt:lpstr>
      <vt:lpstr>PowerPoint Presentation</vt:lpstr>
      <vt:lpstr>Hand Geometry</vt:lpstr>
      <vt:lpstr>Hand Geometry</vt:lpstr>
      <vt:lpstr>Image capture</vt:lpstr>
      <vt:lpstr>Image capture</vt:lpstr>
      <vt:lpstr>Image capture</vt:lpstr>
      <vt:lpstr>Image capture</vt:lpstr>
      <vt:lpstr>Hand segmentation</vt:lpstr>
      <vt:lpstr>Feature Extraction</vt:lpstr>
      <vt:lpstr>Feature Extraction</vt:lpstr>
      <vt:lpstr>Feature Extraction</vt:lpstr>
      <vt:lpstr>Feature Extraction</vt:lpstr>
      <vt:lpstr>Feature matching</vt:lpstr>
      <vt:lpstr>Why Hand Geometry</vt:lpstr>
      <vt:lpstr>A Biometric Identification System Based on Eigen-palm and Eigen-finger Features</vt:lpstr>
      <vt:lpstr>System Description</vt:lpstr>
      <vt:lpstr>Preprocessing and Sub-images Extraction</vt:lpstr>
      <vt:lpstr>Preprocessing and Sub-images Extraction</vt:lpstr>
      <vt:lpstr>Geometry and Lighting Normalization</vt:lpstr>
      <vt:lpstr>Geometry and Lighting Normalization</vt:lpstr>
      <vt:lpstr>Lighting Normalization</vt:lpstr>
      <vt:lpstr>Extraction of the Eigenpalm and Eigenfinger Features </vt:lpstr>
      <vt:lpstr>MATCHING AND FUSION AT THE MATCHING-SCORE LEVEL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Admin</dc:creator>
  <cp:lastModifiedBy>Sibi Amaran</cp:lastModifiedBy>
  <cp:revision>283</cp:revision>
  <dcterms:created xsi:type="dcterms:W3CDTF">2020-08-31T06:52:35Z</dcterms:created>
  <dcterms:modified xsi:type="dcterms:W3CDTF">2024-02-16T13:02:58Z</dcterms:modified>
</cp:coreProperties>
</file>